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BCC8E-1320-5131-6054-4DE4459315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80B1EC-0FA9-58D9-664D-EFD15BD18E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67044C-222B-92F4-1F4C-33CD2F78BDFA}"/>
              </a:ext>
            </a:extLst>
          </p:cNvPr>
          <p:cNvSpPr>
            <a:spLocks noGrp="1"/>
          </p:cNvSpPr>
          <p:nvPr>
            <p:ph type="dt" sz="half" idx="10"/>
          </p:nvPr>
        </p:nvSpPr>
        <p:spPr/>
        <p:txBody>
          <a:bodyPr/>
          <a:lstStyle/>
          <a:p>
            <a:fld id="{CE8A0FFB-DE0E-4538-ABFF-B6C9D7BE1CC6}" type="datetimeFigureOut">
              <a:rPr lang="en-US" smtClean="0"/>
              <a:t>6/1/2024</a:t>
            </a:fld>
            <a:endParaRPr lang="en-US"/>
          </a:p>
        </p:txBody>
      </p:sp>
      <p:sp>
        <p:nvSpPr>
          <p:cNvPr id="5" name="Footer Placeholder 4">
            <a:extLst>
              <a:ext uri="{FF2B5EF4-FFF2-40B4-BE49-F238E27FC236}">
                <a16:creationId xmlns:a16="http://schemas.microsoft.com/office/drawing/2014/main" id="{D6BB636A-F975-EF5A-6493-B1710E7A88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09CC95-10AF-9ADC-06DF-E9DC3E7BDADB}"/>
              </a:ext>
            </a:extLst>
          </p:cNvPr>
          <p:cNvSpPr>
            <a:spLocks noGrp="1"/>
          </p:cNvSpPr>
          <p:nvPr>
            <p:ph type="sldNum" sz="quarter" idx="12"/>
          </p:nvPr>
        </p:nvSpPr>
        <p:spPr/>
        <p:txBody>
          <a:bodyPr/>
          <a:lstStyle/>
          <a:p>
            <a:fld id="{1E856001-912D-40C4-B760-C54AF62DA63A}" type="slidenum">
              <a:rPr lang="en-US" smtClean="0"/>
              <a:t>‹#›</a:t>
            </a:fld>
            <a:endParaRPr lang="en-US"/>
          </a:p>
        </p:txBody>
      </p:sp>
    </p:spTree>
    <p:extLst>
      <p:ext uri="{BB962C8B-B14F-4D97-AF65-F5344CB8AC3E}">
        <p14:creationId xmlns:p14="http://schemas.microsoft.com/office/powerpoint/2010/main" val="3718229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0479-E997-06E1-1B49-6A4F56C590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5C6FF4-BBDB-A0C1-B357-ED63E2F54C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E8DEF6-E068-A546-446E-AA896E8D8ED1}"/>
              </a:ext>
            </a:extLst>
          </p:cNvPr>
          <p:cNvSpPr>
            <a:spLocks noGrp="1"/>
          </p:cNvSpPr>
          <p:nvPr>
            <p:ph type="dt" sz="half" idx="10"/>
          </p:nvPr>
        </p:nvSpPr>
        <p:spPr/>
        <p:txBody>
          <a:bodyPr/>
          <a:lstStyle/>
          <a:p>
            <a:fld id="{CE8A0FFB-DE0E-4538-ABFF-B6C9D7BE1CC6}" type="datetimeFigureOut">
              <a:rPr lang="en-US" smtClean="0"/>
              <a:t>6/1/2024</a:t>
            </a:fld>
            <a:endParaRPr lang="en-US"/>
          </a:p>
        </p:txBody>
      </p:sp>
      <p:sp>
        <p:nvSpPr>
          <p:cNvPr id="5" name="Footer Placeholder 4">
            <a:extLst>
              <a:ext uri="{FF2B5EF4-FFF2-40B4-BE49-F238E27FC236}">
                <a16:creationId xmlns:a16="http://schemas.microsoft.com/office/drawing/2014/main" id="{3B1C6F2E-5E24-FBAE-5AE6-3C16AA6EEA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0D7B6-2BD1-A87B-87E7-6C450C8EA5CD}"/>
              </a:ext>
            </a:extLst>
          </p:cNvPr>
          <p:cNvSpPr>
            <a:spLocks noGrp="1"/>
          </p:cNvSpPr>
          <p:nvPr>
            <p:ph type="sldNum" sz="quarter" idx="12"/>
          </p:nvPr>
        </p:nvSpPr>
        <p:spPr/>
        <p:txBody>
          <a:bodyPr/>
          <a:lstStyle/>
          <a:p>
            <a:fld id="{1E856001-912D-40C4-B760-C54AF62DA63A}" type="slidenum">
              <a:rPr lang="en-US" smtClean="0"/>
              <a:t>‹#›</a:t>
            </a:fld>
            <a:endParaRPr lang="en-US"/>
          </a:p>
        </p:txBody>
      </p:sp>
    </p:spTree>
    <p:extLst>
      <p:ext uri="{BB962C8B-B14F-4D97-AF65-F5344CB8AC3E}">
        <p14:creationId xmlns:p14="http://schemas.microsoft.com/office/powerpoint/2010/main" val="2692195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0C2AF8-0ABA-4454-E667-E9C45156BA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24A2D8-3BA0-BB92-2B60-824AF8C0E0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AA486D-36F1-B799-05AD-83A114EDAAF2}"/>
              </a:ext>
            </a:extLst>
          </p:cNvPr>
          <p:cNvSpPr>
            <a:spLocks noGrp="1"/>
          </p:cNvSpPr>
          <p:nvPr>
            <p:ph type="dt" sz="half" idx="10"/>
          </p:nvPr>
        </p:nvSpPr>
        <p:spPr/>
        <p:txBody>
          <a:bodyPr/>
          <a:lstStyle/>
          <a:p>
            <a:fld id="{CE8A0FFB-DE0E-4538-ABFF-B6C9D7BE1CC6}" type="datetimeFigureOut">
              <a:rPr lang="en-US" smtClean="0"/>
              <a:t>6/1/2024</a:t>
            </a:fld>
            <a:endParaRPr lang="en-US"/>
          </a:p>
        </p:txBody>
      </p:sp>
      <p:sp>
        <p:nvSpPr>
          <p:cNvPr id="5" name="Footer Placeholder 4">
            <a:extLst>
              <a:ext uri="{FF2B5EF4-FFF2-40B4-BE49-F238E27FC236}">
                <a16:creationId xmlns:a16="http://schemas.microsoft.com/office/drawing/2014/main" id="{914579FC-5EDF-32A2-80FE-381307CB1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E4B88C-46A1-DF0C-D113-4E3EC4AD8A4B}"/>
              </a:ext>
            </a:extLst>
          </p:cNvPr>
          <p:cNvSpPr>
            <a:spLocks noGrp="1"/>
          </p:cNvSpPr>
          <p:nvPr>
            <p:ph type="sldNum" sz="quarter" idx="12"/>
          </p:nvPr>
        </p:nvSpPr>
        <p:spPr/>
        <p:txBody>
          <a:bodyPr/>
          <a:lstStyle/>
          <a:p>
            <a:fld id="{1E856001-912D-40C4-B760-C54AF62DA63A}" type="slidenum">
              <a:rPr lang="en-US" smtClean="0"/>
              <a:t>‹#›</a:t>
            </a:fld>
            <a:endParaRPr lang="en-US"/>
          </a:p>
        </p:txBody>
      </p:sp>
    </p:spTree>
    <p:extLst>
      <p:ext uri="{BB962C8B-B14F-4D97-AF65-F5344CB8AC3E}">
        <p14:creationId xmlns:p14="http://schemas.microsoft.com/office/powerpoint/2010/main" val="1662450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45001-1C37-C78A-482E-2B3AFCA0AF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046F4B-866B-63E1-2A95-12551F8F54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61B680-B7C7-682A-1B58-BF970CFD7270}"/>
              </a:ext>
            </a:extLst>
          </p:cNvPr>
          <p:cNvSpPr>
            <a:spLocks noGrp="1"/>
          </p:cNvSpPr>
          <p:nvPr>
            <p:ph type="dt" sz="half" idx="10"/>
          </p:nvPr>
        </p:nvSpPr>
        <p:spPr/>
        <p:txBody>
          <a:bodyPr/>
          <a:lstStyle/>
          <a:p>
            <a:fld id="{CE8A0FFB-DE0E-4538-ABFF-B6C9D7BE1CC6}" type="datetimeFigureOut">
              <a:rPr lang="en-US" smtClean="0"/>
              <a:t>6/1/2024</a:t>
            </a:fld>
            <a:endParaRPr lang="en-US"/>
          </a:p>
        </p:txBody>
      </p:sp>
      <p:sp>
        <p:nvSpPr>
          <p:cNvPr id="5" name="Footer Placeholder 4">
            <a:extLst>
              <a:ext uri="{FF2B5EF4-FFF2-40B4-BE49-F238E27FC236}">
                <a16:creationId xmlns:a16="http://schemas.microsoft.com/office/drawing/2014/main" id="{95BCC030-3B4F-C8FB-B6F6-7C647B8B0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0F63D-3D57-6B50-F392-6A3D01D0BDD0}"/>
              </a:ext>
            </a:extLst>
          </p:cNvPr>
          <p:cNvSpPr>
            <a:spLocks noGrp="1"/>
          </p:cNvSpPr>
          <p:nvPr>
            <p:ph type="sldNum" sz="quarter" idx="12"/>
          </p:nvPr>
        </p:nvSpPr>
        <p:spPr/>
        <p:txBody>
          <a:bodyPr/>
          <a:lstStyle/>
          <a:p>
            <a:fld id="{1E856001-912D-40C4-B760-C54AF62DA63A}" type="slidenum">
              <a:rPr lang="en-US" smtClean="0"/>
              <a:t>‹#›</a:t>
            </a:fld>
            <a:endParaRPr lang="en-US"/>
          </a:p>
        </p:txBody>
      </p:sp>
    </p:spTree>
    <p:extLst>
      <p:ext uri="{BB962C8B-B14F-4D97-AF65-F5344CB8AC3E}">
        <p14:creationId xmlns:p14="http://schemas.microsoft.com/office/powerpoint/2010/main" val="4177588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295AA-8137-06DE-1566-C3D77C9820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C2192D-655F-F748-91F8-4274437A16F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DF26E5-7E7E-2AD2-56B4-A3A792A2F116}"/>
              </a:ext>
            </a:extLst>
          </p:cNvPr>
          <p:cNvSpPr>
            <a:spLocks noGrp="1"/>
          </p:cNvSpPr>
          <p:nvPr>
            <p:ph type="dt" sz="half" idx="10"/>
          </p:nvPr>
        </p:nvSpPr>
        <p:spPr/>
        <p:txBody>
          <a:bodyPr/>
          <a:lstStyle/>
          <a:p>
            <a:fld id="{CE8A0FFB-DE0E-4538-ABFF-B6C9D7BE1CC6}" type="datetimeFigureOut">
              <a:rPr lang="en-US" smtClean="0"/>
              <a:t>6/1/2024</a:t>
            </a:fld>
            <a:endParaRPr lang="en-US"/>
          </a:p>
        </p:txBody>
      </p:sp>
      <p:sp>
        <p:nvSpPr>
          <p:cNvPr id="5" name="Footer Placeholder 4">
            <a:extLst>
              <a:ext uri="{FF2B5EF4-FFF2-40B4-BE49-F238E27FC236}">
                <a16:creationId xmlns:a16="http://schemas.microsoft.com/office/drawing/2014/main" id="{94E02D80-B7A5-1264-9D97-979965CF61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EFEC44-4BBB-B4AA-B67E-2D2455C88ECE}"/>
              </a:ext>
            </a:extLst>
          </p:cNvPr>
          <p:cNvSpPr>
            <a:spLocks noGrp="1"/>
          </p:cNvSpPr>
          <p:nvPr>
            <p:ph type="sldNum" sz="quarter" idx="12"/>
          </p:nvPr>
        </p:nvSpPr>
        <p:spPr/>
        <p:txBody>
          <a:bodyPr/>
          <a:lstStyle/>
          <a:p>
            <a:fld id="{1E856001-912D-40C4-B760-C54AF62DA63A}" type="slidenum">
              <a:rPr lang="en-US" smtClean="0"/>
              <a:t>‹#›</a:t>
            </a:fld>
            <a:endParaRPr lang="en-US"/>
          </a:p>
        </p:txBody>
      </p:sp>
    </p:spTree>
    <p:extLst>
      <p:ext uri="{BB962C8B-B14F-4D97-AF65-F5344CB8AC3E}">
        <p14:creationId xmlns:p14="http://schemas.microsoft.com/office/powerpoint/2010/main" val="114937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263A-4A88-C0B8-86EB-6145172C6E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096DB9-7DA6-AFED-2071-AD40316054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90970E-3D32-872E-50A5-43D8E9B1B9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5CC572-9EF9-6ED6-9E18-90A8F2D84B5E}"/>
              </a:ext>
            </a:extLst>
          </p:cNvPr>
          <p:cNvSpPr>
            <a:spLocks noGrp="1"/>
          </p:cNvSpPr>
          <p:nvPr>
            <p:ph type="dt" sz="half" idx="10"/>
          </p:nvPr>
        </p:nvSpPr>
        <p:spPr/>
        <p:txBody>
          <a:bodyPr/>
          <a:lstStyle/>
          <a:p>
            <a:fld id="{CE8A0FFB-DE0E-4538-ABFF-B6C9D7BE1CC6}" type="datetimeFigureOut">
              <a:rPr lang="en-US" smtClean="0"/>
              <a:t>6/1/2024</a:t>
            </a:fld>
            <a:endParaRPr lang="en-US"/>
          </a:p>
        </p:txBody>
      </p:sp>
      <p:sp>
        <p:nvSpPr>
          <p:cNvPr id="6" name="Footer Placeholder 5">
            <a:extLst>
              <a:ext uri="{FF2B5EF4-FFF2-40B4-BE49-F238E27FC236}">
                <a16:creationId xmlns:a16="http://schemas.microsoft.com/office/drawing/2014/main" id="{8EC8AE20-56A9-087A-CA11-ABD5AA8980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2E1F06-BB53-B0C7-385E-3CF113E2F697}"/>
              </a:ext>
            </a:extLst>
          </p:cNvPr>
          <p:cNvSpPr>
            <a:spLocks noGrp="1"/>
          </p:cNvSpPr>
          <p:nvPr>
            <p:ph type="sldNum" sz="quarter" idx="12"/>
          </p:nvPr>
        </p:nvSpPr>
        <p:spPr/>
        <p:txBody>
          <a:bodyPr/>
          <a:lstStyle/>
          <a:p>
            <a:fld id="{1E856001-912D-40C4-B760-C54AF62DA63A}" type="slidenum">
              <a:rPr lang="en-US" smtClean="0"/>
              <a:t>‹#›</a:t>
            </a:fld>
            <a:endParaRPr lang="en-US"/>
          </a:p>
        </p:txBody>
      </p:sp>
    </p:spTree>
    <p:extLst>
      <p:ext uri="{BB962C8B-B14F-4D97-AF65-F5344CB8AC3E}">
        <p14:creationId xmlns:p14="http://schemas.microsoft.com/office/powerpoint/2010/main" val="545613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9F0E9-41FB-3744-CDDA-30E252606F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7FC95C-634D-3773-898C-38B43ABB76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8D0F9-D93E-3E2A-FDC7-AE37C18229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D05895-0F99-4269-08A9-34BE317FDD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0D0122-E2E7-EC43-9AA6-5BC8D3E12F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B6FF60-D337-656B-4945-1A2BAF5060BF}"/>
              </a:ext>
            </a:extLst>
          </p:cNvPr>
          <p:cNvSpPr>
            <a:spLocks noGrp="1"/>
          </p:cNvSpPr>
          <p:nvPr>
            <p:ph type="dt" sz="half" idx="10"/>
          </p:nvPr>
        </p:nvSpPr>
        <p:spPr/>
        <p:txBody>
          <a:bodyPr/>
          <a:lstStyle/>
          <a:p>
            <a:fld id="{CE8A0FFB-DE0E-4538-ABFF-B6C9D7BE1CC6}" type="datetimeFigureOut">
              <a:rPr lang="en-US" smtClean="0"/>
              <a:t>6/1/2024</a:t>
            </a:fld>
            <a:endParaRPr lang="en-US"/>
          </a:p>
        </p:txBody>
      </p:sp>
      <p:sp>
        <p:nvSpPr>
          <p:cNvPr id="8" name="Footer Placeholder 7">
            <a:extLst>
              <a:ext uri="{FF2B5EF4-FFF2-40B4-BE49-F238E27FC236}">
                <a16:creationId xmlns:a16="http://schemas.microsoft.com/office/drawing/2014/main" id="{FC6434BE-4971-443A-7531-0EE503ED35A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1C9E73-B1F4-2DA7-46D7-439F0BF12414}"/>
              </a:ext>
            </a:extLst>
          </p:cNvPr>
          <p:cNvSpPr>
            <a:spLocks noGrp="1"/>
          </p:cNvSpPr>
          <p:nvPr>
            <p:ph type="sldNum" sz="quarter" idx="12"/>
          </p:nvPr>
        </p:nvSpPr>
        <p:spPr/>
        <p:txBody>
          <a:bodyPr/>
          <a:lstStyle/>
          <a:p>
            <a:fld id="{1E856001-912D-40C4-B760-C54AF62DA63A}" type="slidenum">
              <a:rPr lang="en-US" smtClean="0"/>
              <a:t>‹#›</a:t>
            </a:fld>
            <a:endParaRPr lang="en-US"/>
          </a:p>
        </p:txBody>
      </p:sp>
    </p:spTree>
    <p:extLst>
      <p:ext uri="{BB962C8B-B14F-4D97-AF65-F5344CB8AC3E}">
        <p14:creationId xmlns:p14="http://schemas.microsoft.com/office/powerpoint/2010/main" val="1544930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0586-156E-917D-D276-28E619E7B1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001652C-82E6-BC8D-2DA4-38BDB9CCF349}"/>
              </a:ext>
            </a:extLst>
          </p:cNvPr>
          <p:cNvSpPr>
            <a:spLocks noGrp="1"/>
          </p:cNvSpPr>
          <p:nvPr>
            <p:ph type="dt" sz="half" idx="10"/>
          </p:nvPr>
        </p:nvSpPr>
        <p:spPr/>
        <p:txBody>
          <a:bodyPr/>
          <a:lstStyle/>
          <a:p>
            <a:fld id="{CE8A0FFB-DE0E-4538-ABFF-B6C9D7BE1CC6}" type="datetimeFigureOut">
              <a:rPr lang="en-US" smtClean="0"/>
              <a:t>6/1/2024</a:t>
            </a:fld>
            <a:endParaRPr lang="en-US"/>
          </a:p>
        </p:txBody>
      </p:sp>
      <p:sp>
        <p:nvSpPr>
          <p:cNvPr id="4" name="Footer Placeholder 3">
            <a:extLst>
              <a:ext uri="{FF2B5EF4-FFF2-40B4-BE49-F238E27FC236}">
                <a16:creationId xmlns:a16="http://schemas.microsoft.com/office/drawing/2014/main" id="{0ED1E878-F3BB-C469-BBEF-DDA738DABB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76458F-7D6B-4463-B329-640D27B90A99}"/>
              </a:ext>
            </a:extLst>
          </p:cNvPr>
          <p:cNvSpPr>
            <a:spLocks noGrp="1"/>
          </p:cNvSpPr>
          <p:nvPr>
            <p:ph type="sldNum" sz="quarter" idx="12"/>
          </p:nvPr>
        </p:nvSpPr>
        <p:spPr/>
        <p:txBody>
          <a:bodyPr/>
          <a:lstStyle/>
          <a:p>
            <a:fld id="{1E856001-912D-40C4-B760-C54AF62DA63A}" type="slidenum">
              <a:rPr lang="en-US" smtClean="0"/>
              <a:t>‹#›</a:t>
            </a:fld>
            <a:endParaRPr lang="en-US"/>
          </a:p>
        </p:txBody>
      </p:sp>
    </p:spTree>
    <p:extLst>
      <p:ext uri="{BB962C8B-B14F-4D97-AF65-F5344CB8AC3E}">
        <p14:creationId xmlns:p14="http://schemas.microsoft.com/office/powerpoint/2010/main" val="3821527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808949-FE16-6C34-C28F-3BA54DABE010}"/>
              </a:ext>
            </a:extLst>
          </p:cNvPr>
          <p:cNvSpPr>
            <a:spLocks noGrp="1"/>
          </p:cNvSpPr>
          <p:nvPr>
            <p:ph type="dt" sz="half" idx="10"/>
          </p:nvPr>
        </p:nvSpPr>
        <p:spPr/>
        <p:txBody>
          <a:bodyPr/>
          <a:lstStyle/>
          <a:p>
            <a:fld id="{CE8A0FFB-DE0E-4538-ABFF-B6C9D7BE1CC6}" type="datetimeFigureOut">
              <a:rPr lang="en-US" smtClean="0"/>
              <a:t>6/1/2024</a:t>
            </a:fld>
            <a:endParaRPr lang="en-US"/>
          </a:p>
        </p:txBody>
      </p:sp>
      <p:sp>
        <p:nvSpPr>
          <p:cNvPr id="3" name="Footer Placeholder 2">
            <a:extLst>
              <a:ext uri="{FF2B5EF4-FFF2-40B4-BE49-F238E27FC236}">
                <a16:creationId xmlns:a16="http://schemas.microsoft.com/office/drawing/2014/main" id="{09715CA1-A8AD-F558-A5C7-E3110E6168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371332-9800-A180-B41B-AC1F6456896F}"/>
              </a:ext>
            </a:extLst>
          </p:cNvPr>
          <p:cNvSpPr>
            <a:spLocks noGrp="1"/>
          </p:cNvSpPr>
          <p:nvPr>
            <p:ph type="sldNum" sz="quarter" idx="12"/>
          </p:nvPr>
        </p:nvSpPr>
        <p:spPr/>
        <p:txBody>
          <a:bodyPr/>
          <a:lstStyle/>
          <a:p>
            <a:fld id="{1E856001-912D-40C4-B760-C54AF62DA63A}" type="slidenum">
              <a:rPr lang="en-US" smtClean="0"/>
              <a:t>‹#›</a:t>
            </a:fld>
            <a:endParaRPr lang="en-US"/>
          </a:p>
        </p:txBody>
      </p:sp>
    </p:spTree>
    <p:extLst>
      <p:ext uri="{BB962C8B-B14F-4D97-AF65-F5344CB8AC3E}">
        <p14:creationId xmlns:p14="http://schemas.microsoft.com/office/powerpoint/2010/main" val="684730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6BF6B-03EE-84A0-8313-1459EC153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456D7B-B63B-D2BE-31AA-64F34A5A45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97613F-D122-A045-CDCB-F3E68420A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647631-5AD4-E5A6-607E-60353C3C8BD8}"/>
              </a:ext>
            </a:extLst>
          </p:cNvPr>
          <p:cNvSpPr>
            <a:spLocks noGrp="1"/>
          </p:cNvSpPr>
          <p:nvPr>
            <p:ph type="dt" sz="half" idx="10"/>
          </p:nvPr>
        </p:nvSpPr>
        <p:spPr/>
        <p:txBody>
          <a:bodyPr/>
          <a:lstStyle/>
          <a:p>
            <a:fld id="{CE8A0FFB-DE0E-4538-ABFF-B6C9D7BE1CC6}" type="datetimeFigureOut">
              <a:rPr lang="en-US" smtClean="0"/>
              <a:t>6/1/2024</a:t>
            </a:fld>
            <a:endParaRPr lang="en-US"/>
          </a:p>
        </p:txBody>
      </p:sp>
      <p:sp>
        <p:nvSpPr>
          <p:cNvPr id="6" name="Footer Placeholder 5">
            <a:extLst>
              <a:ext uri="{FF2B5EF4-FFF2-40B4-BE49-F238E27FC236}">
                <a16:creationId xmlns:a16="http://schemas.microsoft.com/office/drawing/2014/main" id="{257C8DAA-7BE6-92A4-FE4B-9B5F0BA91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30D4C2-2921-730A-372D-7BCBFB7E81E2}"/>
              </a:ext>
            </a:extLst>
          </p:cNvPr>
          <p:cNvSpPr>
            <a:spLocks noGrp="1"/>
          </p:cNvSpPr>
          <p:nvPr>
            <p:ph type="sldNum" sz="quarter" idx="12"/>
          </p:nvPr>
        </p:nvSpPr>
        <p:spPr/>
        <p:txBody>
          <a:bodyPr/>
          <a:lstStyle/>
          <a:p>
            <a:fld id="{1E856001-912D-40C4-B760-C54AF62DA63A}" type="slidenum">
              <a:rPr lang="en-US" smtClean="0"/>
              <a:t>‹#›</a:t>
            </a:fld>
            <a:endParaRPr lang="en-US"/>
          </a:p>
        </p:txBody>
      </p:sp>
    </p:spTree>
    <p:extLst>
      <p:ext uri="{BB962C8B-B14F-4D97-AF65-F5344CB8AC3E}">
        <p14:creationId xmlns:p14="http://schemas.microsoft.com/office/powerpoint/2010/main" val="1294653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45B2B-CBBC-A0A7-09FF-CCCE85388E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A83692-06E8-B36F-0ABB-48BBBA45A6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E5ECAD-01E7-5456-051E-784D7A41D8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7A47E7-5204-94C5-644E-E745A112D5E9}"/>
              </a:ext>
            </a:extLst>
          </p:cNvPr>
          <p:cNvSpPr>
            <a:spLocks noGrp="1"/>
          </p:cNvSpPr>
          <p:nvPr>
            <p:ph type="dt" sz="half" idx="10"/>
          </p:nvPr>
        </p:nvSpPr>
        <p:spPr/>
        <p:txBody>
          <a:bodyPr/>
          <a:lstStyle/>
          <a:p>
            <a:fld id="{CE8A0FFB-DE0E-4538-ABFF-B6C9D7BE1CC6}" type="datetimeFigureOut">
              <a:rPr lang="en-US" smtClean="0"/>
              <a:t>6/1/2024</a:t>
            </a:fld>
            <a:endParaRPr lang="en-US"/>
          </a:p>
        </p:txBody>
      </p:sp>
      <p:sp>
        <p:nvSpPr>
          <p:cNvPr id="6" name="Footer Placeholder 5">
            <a:extLst>
              <a:ext uri="{FF2B5EF4-FFF2-40B4-BE49-F238E27FC236}">
                <a16:creationId xmlns:a16="http://schemas.microsoft.com/office/drawing/2014/main" id="{AEA5DE70-43CB-1B1D-FD5B-79EDDDD9B7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3ECEAB-9A26-FA9C-5380-B19569E4F306}"/>
              </a:ext>
            </a:extLst>
          </p:cNvPr>
          <p:cNvSpPr>
            <a:spLocks noGrp="1"/>
          </p:cNvSpPr>
          <p:nvPr>
            <p:ph type="sldNum" sz="quarter" idx="12"/>
          </p:nvPr>
        </p:nvSpPr>
        <p:spPr/>
        <p:txBody>
          <a:bodyPr/>
          <a:lstStyle/>
          <a:p>
            <a:fld id="{1E856001-912D-40C4-B760-C54AF62DA63A}" type="slidenum">
              <a:rPr lang="en-US" smtClean="0"/>
              <a:t>‹#›</a:t>
            </a:fld>
            <a:endParaRPr lang="en-US"/>
          </a:p>
        </p:txBody>
      </p:sp>
    </p:spTree>
    <p:extLst>
      <p:ext uri="{BB962C8B-B14F-4D97-AF65-F5344CB8AC3E}">
        <p14:creationId xmlns:p14="http://schemas.microsoft.com/office/powerpoint/2010/main" val="1167528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4ACB89-749F-E05E-AE9E-8CEE01D4BF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61E227-5226-E606-0863-F79B9FFD5B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28F5DD-7694-5B7E-5967-2859442ADF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8A0FFB-DE0E-4538-ABFF-B6C9D7BE1CC6}" type="datetimeFigureOut">
              <a:rPr lang="en-US" smtClean="0"/>
              <a:t>6/1/2024</a:t>
            </a:fld>
            <a:endParaRPr lang="en-US"/>
          </a:p>
        </p:txBody>
      </p:sp>
      <p:sp>
        <p:nvSpPr>
          <p:cNvPr id="5" name="Footer Placeholder 4">
            <a:extLst>
              <a:ext uri="{FF2B5EF4-FFF2-40B4-BE49-F238E27FC236}">
                <a16:creationId xmlns:a16="http://schemas.microsoft.com/office/drawing/2014/main" id="{92939E0F-29AA-6756-FF2D-277DCAAB5B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A8C52B2-AAD6-B106-ADEF-C36587E76D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E856001-912D-40C4-B760-C54AF62DA63A}" type="slidenum">
              <a:rPr lang="en-US" smtClean="0"/>
              <a:t>‹#›</a:t>
            </a:fld>
            <a:endParaRPr lang="en-US"/>
          </a:p>
        </p:txBody>
      </p:sp>
    </p:spTree>
    <p:extLst>
      <p:ext uri="{BB962C8B-B14F-4D97-AF65-F5344CB8AC3E}">
        <p14:creationId xmlns:p14="http://schemas.microsoft.com/office/powerpoint/2010/main" val="2809625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AD1F9-E4DB-0E76-041F-D4AE33341C30}"/>
              </a:ext>
            </a:extLst>
          </p:cNvPr>
          <p:cNvSpPr>
            <a:spLocks noGrp="1"/>
          </p:cNvSpPr>
          <p:nvPr>
            <p:ph type="ctrTitle"/>
          </p:nvPr>
        </p:nvSpPr>
        <p:spPr/>
        <p:txBody>
          <a:bodyPr>
            <a:normAutofit/>
          </a:bodyPr>
          <a:lstStyle/>
          <a:p>
            <a:r>
              <a:rPr lang="en-US" sz="4000" dirty="0">
                <a:latin typeface="Times New Roman" panose="02020603050405020304" pitchFamily="18" charset="0"/>
                <a:cs typeface="Times New Roman" panose="02020603050405020304" pitchFamily="18" charset="0"/>
              </a:rPr>
              <a:t>Interesting special effects on color images</a:t>
            </a:r>
          </a:p>
        </p:txBody>
      </p:sp>
      <p:sp>
        <p:nvSpPr>
          <p:cNvPr id="3" name="Subtitle 2">
            <a:extLst>
              <a:ext uri="{FF2B5EF4-FFF2-40B4-BE49-F238E27FC236}">
                <a16:creationId xmlns:a16="http://schemas.microsoft.com/office/drawing/2014/main" id="{4C446389-6EFF-1867-AA18-2EC7AD6B53B7}"/>
              </a:ext>
            </a:extLst>
          </p:cNvPr>
          <p:cNvSpPr>
            <a:spLocks noGrp="1"/>
          </p:cNvSpPr>
          <p:nvPr>
            <p:ph type="subTitle" idx="1"/>
          </p:nvPr>
        </p:nvSpPr>
        <p:spPr/>
        <p:txBody>
          <a:bodyPr/>
          <a:lstStyle/>
          <a:p>
            <a:r>
              <a:rPr lang="en-US" dirty="0"/>
              <a:t>Student: Bradea Maria Mihaela</a:t>
            </a:r>
          </a:p>
          <a:p>
            <a:r>
              <a:rPr lang="en-US" dirty="0"/>
              <a:t>Image Processing, 2024</a:t>
            </a:r>
          </a:p>
        </p:txBody>
      </p:sp>
    </p:spTree>
    <p:extLst>
      <p:ext uri="{BB962C8B-B14F-4D97-AF65-F5344CB8AC3E}">
        <p14:creationId xmlns:p14="http://schemas.microsoft.com/office/powerpoint/2010/main" val="18393579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EA2188-1B6A-329B-7A43-0F32BD154100}"/>
              </a:ext>
            </a:extLst>
          </p:cNvPr>
          <p:cNvSpPr>
            <a:spLocks noGrp="1"/>
          </p:cNvSpPr>
          <p:nvPr>
            <p:ph type="title"/>
          </p:nvPr>
        </p:nvSpPr>
        <p:spPr>
          <a:xfrm>
            <a:off x="838200" y="1026734"/>
            <a:ext cx="10537826" cy="954107"/>
          </a:xfrm>
        </p:spPr>
        <p:txBody>
          <a:bodyPr vert="horz" wrap="square" lIns="91440" tIns="45720" rIns="91440" bIns="45720" rtlCol="0" anchor="b">
            <a:normAutofit/>
          </a:bodyPr>
          <a:lstStyle/>
          <a:p>
            <a:pPr algn="ctr"/>
            <a:r>
              <a:rPr lang="en-US" sz="5600" kern="1200">
                <a:solidFill>
                  <a:schemeClr val="bg1"/>
                </a:solidFill>
                <a:latin typeface="+mj-lt"/>
                <a:ea typeface="+mj-ea"/>
                <a:cs typeface="+mj-cs"/>
              </a:rPr>
              <a:t>4.3 Mosaic effect</a:t>
            </a:r>
          </a:p>
        </p:txBody>
      </p:sp>
      <p:pic>
        <p:nvPicPr>
          <p:cNvPr id="6" name="Picture 5">
            <a:extLst>
              <a:ext uri="{FF2B5EF4-FFF2-40B4-BE49-F238E27FC236}">
                <a16:creationId xmlns:a16="http://schemas.microsoft.com/office/drawing/2014/main" id="{744A07BB-B9EA-249F-A4BD-37D43B88063F}"/>
              </a:ext>
            </a:extLst>
          </p:cNvPr>
          <p:cNvPicPr>
            <a:picLocks noChangeAspect="1"/>
          </p:cNvPicPr>
          <p:nvPr/>
        </p:nvPicPr>
        <p:blipFill rotWithShape="1">
          <a:blip r:embed="rId2"/>
          <a:srcRect t="11288" r="1" b="1"/>
          <a:stretch/>
        </p:blipFill>
        <p:spPr>
          <a:xfrm>
            <a:off x="6" y="3557522"/>
            <a:ext cx="6000749" cy="3300478"/>
          </a:xfrm>
          <a:custGeom>
            <a:avLst/>
            <a:gdLst/>
            <a:ahLst/>
            <a:cxnLst/>
            <a:rect l="l" t="t" r="r" b="b"/>
            <a:pathLst>
              <a:path w="6000749" h="3300478">
                <a:moveTo>
                  <a:pt x="0" y="0"/>
                </a:moveTo>
                <a:lnTo>
                  <a:pt x="72689" y="17405"/>
                </a:lnTo>
                <a:cubicBezTo>
                  <a:pt x="148479" y="30382"/>
                  <a:pt x="220740" y="46697"/>
                  <a:pt x="296224" y="60096"/>
                </a:cubicBezTo>
                <a:cubicBezTo>
                  <a:pt x="370204" y="73143"/>
                  <a:pt x="437718" y="89378"/>
                  <a:pt x="480347" y="125215"/>
                </a:cubicBezTo>
                <a:cubicBezTo>
                  <a:pt x="499354" y="141006"/>
                  <a:pt x="525380" y="157497"/>
                  <a:pt x="557941" y="163614"/>
                </a:cubicBezTo>
                <a:cubicBezTo>
                  <a:pt x="604343" y="172287"/>
                  <a:pt x="661151" y="169659"/>
                  <a:pt x="711163" y="175552"/>
                </a:cubicBezTo>
                <a:cubicBezTo>
                  <a:pt x="770061" y="182442"/>
                  <a:pt x="837586" y="186026"/>
                  <a:pt x="879547" y="204397"/>
                </a:cubicBezTo>
                <a:cubicBezTo>
                  <a:pt x="916853" y="220789"/>
                  <a:pt x="953852" y="232503"/>
                  <a:pt x="1001114" y="239543"/>
                </a:cubicBezTo>
                <a:cubicBezTo>
                  <a:pt x="1034229" y="244449"/>
                  <a:pt x="1060244" y="258297"/>
                  <a:pt x="1094193" y="261385"/>
                </a:cubicBezTo>
                <a:cubicBezTo>
                  <a:pt x="1138864" y="265585"/>
                  <a:pt x="1183576" y="267514"/>
                  <a:pt x="1223712" y="278215"/>
                </a:cubicBezTo>
                <a:cubicBezTo>
                  <a:pt x="1265353" y="289267"/>
                  <a:pt x="1311848" y="296040"/>
                  <a:pt x="1355116" y="305727"/>
                </a:cubicBezTo>
                <a:cubicBezTo>
                  <a:pt x="1378077" y="310948"/>
                  <a:pt x="1397486" y="319319"/>
                  <a:pt x="1419784" y="325013"/>
                </a:cubicBezTo>
                <a:cubicBezTo>
                  <a:pt x="1460606" y="335426"/>
                  <a:pt x="1502092" y="345368"/>
                  <a:pt x="1543855" y="354703"/>
                </a:cubicBezTo>
                <a:cubicBezTo>
                  <a:pt x="1585613" y="364041"/>
                  <a:pt x="1625936" y="376036"/>
                  <a:pt x="1671044" y="380741"/>
                </a:cubicBezTo>
                <a:cubicBezTo>
                  <a:pt x="1747929" y="388654"/>
                  <a:pt x="1830544" y="388195"/>
                  <a:pt x="1905503" y="397893"/>
                </a:cubicBezTo>
                <a:cubicBezTo>
                  <a:pt x="1981585" y="407807"/>
                  <a:pt x="2054121" y="423516"/>
                  <a:pt x="2122943" y="441264"/>
                </a:cubicBezTo>
                <a:cubicBezTo>
                  <a:pt x="2177383" y="455211"/>
                  <a:pt x="2228579" y="469433"/>
                  <a:pt x="2294750" y="471131"/>
                </a:cubicBezTo>
                <a:cubicBezTo>
                  <a:pt x="2331675" y="472095"/>
                  <a:pt x="2371411" y="480021"/>
                  <a:pt x="2395406" y="492458"/>
                </a:cubicBezTo>
                <a:cubicBezTo>
                  <a:pt x="2447356" y="519599"/>
                  <a:pt x="2511089" y="534865"/>
                  <a:pt x="2582173" y="545492"/>
                </a:cubicBezTo>
                <a:cubicBezTo>
                  <a:pt x="2677107" y="559893"/>
                  <a:pt x="2771049" y="575002"/>
                  <a:pt x="2866260" y="588796"/>
                </a:cubicBezTo>
                <a:cubicBezTo>
                  <a:pt x="2922428" y="597021"/>
                  <a:pt x="2978373" y="606221"/>
                  <a:pt x="3037154" y="609730"/>
                </a:cubicBezTo>
                <a:cubicBezTo>
                  <a:pt x="3157310" y="617134"/>
                  <a:pt x="3279823" y="620612"/>
                  <a:pt x="3400817" y="626198"/>
                </a:cubicBezTo>
                <a:cubicBezTo>
                  <a:pt x="3440399" y="627913"/>
                  <a:pt x="3478286" y="633081"/>
                  <a:pt x="3518453" y="633771"/>
                </a:cubicBezTo>
                <a:cubicBezTo>
                  <a:pt x="3561907" y="634557"/>
                  <a:pt x="3607885" y="630075"/>
                  <a:pt x="3651342" y="630861"/>
                </a:cubicBezTo>
                <a:cubicBezTo>
                  <a:pt x="3723632" y="632064"/>
                  <a:pt x="3794230" y="636720"/>
                  <a:pt x="3866543" y="638109"/>
                </a:cubicBezTo>
                <a:cubicBezTo>
                  <a:pt x="4006046" y="640675"/>
                  <a:pt x="4145773" y="642266"/>
                  <a:pt x="4285471" y="643671"/>
                </a:cubicBezTo>
                <a:cubicBezTo>
                  <a:pt x="4315374" y="643936"/>
                  <a:pt x="4347225" y="639959"/>
                  <a:pt x="4376825" y="640644"/>
                </a:cubicBezTo>
                <a:cubicBezTo>
                  <a:pt x="4455420" y="642648"/>
                  <a:pt x="4533819" y="645811"/>
                  <a:pt x="4611883" y="649214"/>
                </a:cubicBezTo>
                <a:cubicBezTo>
                  <a:pt x="4659172" y="651342"/>
                  <a:pt x="4705681" y="655657"/>
                  <a:pt x="4753273" y="657363"/>
                </a:cubicBezTo>
                <a:cubicBezTo>
                  <a:pt x="4791348" y="658728"/>
                  <a:pt x="4830282" y="658460"/>
                  <a:pt x="4869416" y="657032"/>
                </a:cubicBezTo>
                <a:cubicBezTo>
                  <a:pt x="4903113" y="655812"/>
                  <a:pt x="4937685" y="650501"/>
                  <a:pt x="4971133" y="650072"/>
                </a:cubicBezTo>
                <a:cubicBezTo>
                  <a:pt x="5061656" y="648862"/>
                  <a:pt x="5151315" y="649288"/>
                  <a:pt x="5241228" y="648921"/>
                </a:cubicBezTo>
                <a:cubicBezTo>
                  <a:pt x="5277251" y="648692"/>
                  <a:pt x="5313809" y="647064"/>
                  <a:pt x="5348948" y="648281"/>
                </a:cubicBezTo>
                <a:cubicBezTo>
                  <a:pt x="5442983" y="651292"/>
                  <a:pt x="5535908" y="656726"/>
                  <a:pt x="5630171" y="658761"/>
                </a:cubicBezTo>
                <a:cubicBezTo>
                  <a:pt x="5708354" y="660446"/>
                  <a:pt x="5788179" y="658309"/>
                  <a:pt x="5867227" y="658360"/>
                </a:cubicBezTo>
                <a:cubicBezTo>
                  <a:pt x="5900754" y="658487"/>
                  <a:pt x="5933144" y="660851"/>
                  <a:pt x="5966562" y="660236"/>
                </a:cubicBezTo>
                <a:lnTo>
                  <a:pt x="6000749" y="659419"/>
                </a:lnTo>
                <a:lnTo>
                  <a:pt x="6000749" y="3300478"/>
                </a:lnTo>
                <a:lnTo>
                  <a:pt x="0" y="3300478"/>
                </a:lnTo>
                <a:close/>
              </a:path>
            </a:pathLst>
          </a:custGeom>
        </p:spPr>
      </p:pic>
      <p:pic>
        <p:nvPicPr>
          <p:cNvPr id="4" name="Picture 3">
            <a:extLst>
              <a:ext uri="{FF2B5EF4-FFF2-40B4-BE49-F238E27FC236}">
                <a16:creationId xmlns:a16="http://schemas.microsoft.com/office/drawing/2014/main" id="{14C6C6CD-E114-3EAE-916F-EAEDC7647C88}"/>
              </a:ext>
            </a:extLst>
          </p:cNvPr>
          <p:cNvPicPr>
            <a:picLocks noChangeAspect="1"/>
          </p:cNvPicPr>
          <p:nvPr/>
        </p:nvPicPr>
        <p:blipFill rotWithShape="1">
          <a:blip r:embed="rId3"/>
          <a:srcRect t="10223" r="1" b="1"/>
          <a:stretch/>
        </p:blipFill>
        <p:spPr>
          <a:xfrm>
            <a:off x="6191245" y="3477464"/>
            <a:ext cx="6000750" cy="3380536"/>
          </a:xfrm>
          <a:custGeom>
            <a:avLst/>
            <a:gdLst/>
            <a:ahLst/>
            <a:cxnLst/>
            <a:rect l="l" t="t" r="r" b="b"/>
            <a:pathLst>
              <a:path w="6000750" h="3380536">
                <a:moveTo>
                  <a:pt x="6000750" y="0"/>
                </a:moveTo>
                <a:lnTo>
                  <a:pt x="6000750" y="3380536"/>
                </a:lnTo>
                <a:lnTo>
                  <a:pt x="0" y="3380536"/>
                </a:lnTo>
                <a:lnTo>
                  <a:pt x="0" y="734920"/>
                </a:lnTo>
                <a:lnTo>
                  <a:pt x="1093" y="734894"/>
                </a:lnTo>
                <a:cubicBezTo>
                  <a:pt x="43982" y="734250"/>
                  <a:pt x="86046" y="738067"/>
                  <a:pt x="129383" y="735472"/>
                </a:cubicBezTo>
                <a:cubicBezTo>
                  <a:pt x="232305" y="729284"/>
                  <a:pt x="335599" y="720589"/>
                  <a:pt x="438999" y="712634"/>
                </a:cubicBezTo>
                <a:cubicBezTo>
                  <a:pt x="545632" y="704405"/>
                  <a:pt x="651967" y="696598"/>
                  <a:pt x="758502" y="687629"/>
                </a:cubicBezTo>
                <a:cubicBezTo>
                  <a:pt x="816777" y="682526"/>
                  <a:pt x="875042" y="674778"/>
                  <a:pt x="933290" y="669489"/>
                </a:cubicBezTo>
                <a:cubicBezTo>
                  <a:pt x="984350" y="664848"/>
                  <a:pt x="1035368" y="662477"/>
                  <a:pt x="1086504" y="658393"/>
                </a:cubicBezTo>
                <a:cubicBezTo>
                  <a:pt x="1130780" y="654718"/>
                  <a:pt x="1175255" y="649883"/>
                  <a:pt x="1219532" y="646211"/>
                </a:cubicBezTo>
                <a:cubicBezTo>
                  <a:pt x="1290460" y="640432"/>
                  <a:pt x="1361111" y="635262"/>
                  <a:pt x="1431709" y="629721"/>
                </a:cubicBezTo>
                <a:cubicBezTo>
                  <a:pt x="1461215" y="627211"/>
                  <a:pt x="1492576" y="627456"/>
                  <a:pt x="1519665" y="620761"/>
                </a:cubicBezTo>
                <a:cubicBezTo>
                  <a:pt x="1587914" y="603847"/>
                  <a:pt x="1656385" y="596155"/>
                  <a:pt x="1725964" y="591136"/>
                </a:cubicBezTo>
                <a:cubicBezTo>
                  <a:pt x="1749760" y="589442"/>
                  <a:pt x="1775052" y="585455"/>
                  <a:pt x="1797448" y="579050"/>
                </a:cubicBezTo>
                <a:cubicBezTo>
                  <a:pt x="1843314" y="566085"/>
                  <a:pt x="1887378" y="550735"/>
                  <a:pt x="1932321" y="536393"/>
                </a:cubicBezTo>
                <a:cubicBezTo>
                  <a:pt x="1937187" y="534756"/>
                  <a:pt x="1943228" y="533703"/>
                  <a:pt x="1948501" y="532386"/>
                </a:cubicBezTo>
                <a:cubicBezTo>
                  <a:pt x="1978396" y="524909"/>
                  <a:pt x="2007929" y="517486"/>
                  <a:pt x="2037878" y="510381"/>
                </a:cubicBezTo>
                <a:cubicBezTo>
                  <a:pt x="2054084" y="506558"/>
                  <a:pt x="2070836" y="503979"/>
                  <a:pt x="2087074" y="500340"/>
                </a:cubicBezTo>
                <a:cubicBezTo>
                  <a:pt x="2149871" y="486094"/>
                  <a:pt x="2221077" y="484809"/>
                  <a:pt x="2272856" y="454575"/>
                </a:cubicBezTo>
                <a:cubicBezTo>
                  <a:pt x="2306493" y="435047"/>
                  <a:pt x="2341593" y="433439"/>
                  <a:pt x="2380102" y="430210"/>
                </a:cubicBezTo>
                <a:cubicBezTo>
                  <a:pt x="2409255" y="427750"/>
                  <a:pt x="2438805" y="422967"/>
                  <a:pt x="2468101" y="418977"/>
                </a:cubicBezTo>
                <a:cubicBezTo>
                  <a:pt x="2519583" y="412197"/>
                  <a:pt x="2571012" y="405050"/>
                  <a:pt x="2622546" y="398641"/>
                </a:cubicBezTo>
                <a:cubicBezTo>
                  <a:pt x="2639021" y="396667"/>
                  <a:pt x="2656456" y="398901"/>
                  <a:pt x="2672416" y="395869"/>
                </a:cubicBezTo>
                <a:cubicBezTo>
                  <a:pt x="2746162" y="381759"/>
                  <a:pt x="2819618" y="365613"/>
                  <a:pt x="2893417" y="351874"/>
                </a:cubicBezTo>
                <a:cubicBezTo>
                  <a:pt x="2935273" y="344015"/>
                  <a:pt x="2978970" y="341367"/>
                  <a:pt x="3020364" y="332819"/>
                </a:cubicBezTo>
                <a:cubicBezTo>
                  <a:pt x="3068129" y="322982"/>
                  <a:pt x="3114165" y="308673"/>
                  <a:pt x="3161340" y="297221"/>
                </a:cubicBezTo>
                <a:cubicBezTo>
                  <a:pt x="3174361" y="294043"/>
                  <a:pt x="3189234" y="293619"/>
                  <a:pt x="3203209" y="292002"/>
                </a:cubicBezTo>
                <a:cubicBezTo>
                  <a:pt x="3218968" y="290132"/>
                  <a:pt x="3234424" y="288682"/>
                  <a:pt x="3250157" y="286626"/>
                </a:cubicBezTo>
                <a:cubicBezTo>
                  <a:pt x="3298044" y="280172"/>
                  <a:pt x="3345797" y="272792"/>
                  <a:pt x="3393816" y="267263"/>
                </a:cubicBezTo>
                <a:cubicBezTo>
                  <a:pt x="3423190" y="263828"/>
                  <a:pt x="3454970" y="267035"/>
                  <a:pt x="3481707" y="260387"/>
                </a:cubicBezTo>
                <a:cubicBezTo>
                  <a:pt x="3536267" y="247128"/>
                  <a:pt x="3593313" y="251261"/>
                  <a:pt x="3647214" y="233375"/>
                </a:cubicBezTo>
                <a:cubicBezTo>
                  <a:pt x="3663930" y="227969"/>
                  <a:pt x="3688543" y="232010"/>
                  <a:pt x="3709301" y="229426"/>
                </a:cubicBezTo>
                <a:cubicBezTo>
                  <a:pt x="3761192" y="222966"/>
                  <a:pt x="3812924" y="215397"/>
                  <a:pt x="3864656" y="207827"/>
                </a:cubicBezTo>
                <a:cubicBezTo>
                  <a:pt x="3911037" y="201021"/>
                  <a:pt x="3959597" y="196736"/>
                  <a:pt x="4003477" y="185188"/>
                </a:cubicBezTo>
                <a:cubicBezTo>
                  <a:pt x="4049448" y="172966"/>
                  <a:pt x="4091674" y="167696"/>
                  <a:pt x="4137906" y="167519"/>
                </a:cubicBezTo>
                <a:cubicBezTo>
                  <a:pt x="4169570" y="167345"/>
                  <a:pt x="4202490" y="163215"/>
                  <a:pt x="4234799" y="159925"/>
                </a:cubicBezTo>
                <a:cubicBezTo>
                  <a:pt x="4269635" y="156466"/>
                  <a:pt x="4307277" y="147130"/>
                  <a:pt x="4339561" y="148755"/>
                </a:cubicBezTo>
                <a:cubicBezTo>
                  <a:pt x="4435674" y="153547"/>
                  <a:pt x="4532250" y="143733"/>
                  <a:pt x="4630056" y="129778"/>
                </a:cubicBezTo>
                <a:cubicBezTo>
                  <a:pt x="4647906" y="127231"/>
                  <a:pt x="4665742" y="122044"/>
                  <a:pt x="4682476" y="116824"/>
                </a:cubicBezTo>
                <a:cubicBezTo>
                  <a:pt x="4780053" y="85907"/>
                  <a:pt x="4880569" y="73077"/>
                  <a:pt x="4983755" y="68740"/>
                </a:cubicBezTo>
                <a:cubicBezTo>
                  <a:pt x="5005134" y="67956"/>
                  <a:pt x="5028744" y="64966"/>
                  <a:pt x="5049489" y="59740"/>
                </a:cubicBezTo>
                <a:cubicBezTo>
                  <a:pt x="5107823" y="44808"/>
                  <a:pt x="5163760" y="25875"/>
                  <a:pt x="5222715" y="12743"/>
                </a:cubicBezTo>
                <a:cubicBezTo>
                  <a:pt x="5320150" y="-8899"/>
                  <a:pt x="5409108" y="4464"/>
                  <a:pt x="5499654" y="8541"/>
                </a:cubicBezTo>
                <a:cubicBezTo>
                  <a:pt x="5585786" y="12301"/>
                  <a:pt x="5662247" y="37645"/>
                  <a:pt x="5760350" y="15528"/>
                </a:cubicBezTo>
                <a:cubicBezTo>
                  <a:pt x="5770235" y="13363"/>
                  <a:pt x="5782015" y="16781"/>
                  <a:pt x="5793267" y="16498"/>
                </a:cubicBezTo>
                <a:cubicBezTo>
                  <a:pt x="5824109" y="15685"/>
                  <a:pt x="5855057" y="15611"/>
                  <a:pt x="5885995" y="12898"/>
                </a:cubicBezTo>
                <a:cubicBezTo>
                  <a:pt x="5923792" y="9771"/>
                  <a:pt x="5961883" y="3581"/>
                  <a:pt x="5999626" y="83"/>
                </a:cubicBezTo>
                <a:close/>
              </a:path>
            </a:pathLst>
          </a:custGeom>
        </p:spPr>
      </p:pic>
      <p:grpSp>
        <p:nvGrpSpPr>
          <p:cNvPr id="13" name="Group 12">
            <a:extLst>
              <a:ext uri="{FF2B5EF4-FFF2-40B4-BE49-F238E27FC236}">
                <a16:creationId xmlns:a16="http://schemas.microsoft.com/office/drawing/2014/main" id="{C36E7633-D204-4C70-AA1D-FC904463EAE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14035"/>
            <a:ext cx="12192000" cy="1203824"/>
            <a:chOff x="0" y="3014035"/>
            <a:chExt cx="12192000" cy="1203824"/>
          </a:xfrm>
        </p:grpSpPr>
        <p:sp>
          <p:nvSpPr>
            <p:cNvPr id="14" name="Freeform: Shape 13">
              <a:extLst>
                <a:ext uri="{FF2B5EF4-FFF2-40B4-BE49-F238E27FC236}">
                  <a16:creationId xmlns:a16="http://schemas.microsoft.com/office/drawing/2014/main" id="{03DA9B54-D89F-4BC6-9210-8D90666607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a:outerShdw blurRad="381000" dist="152400" dir="16200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49C648B-1331-428B-BBB3-D8B69D31D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96532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EB7714-32A9-A663-DD2A-F0C76BC3BA52}"/>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5200" kern="1200">
                <a:solidFill>
                  <a:schemeClr val="bg1"/>
                </a:solidFill>
                <a:latin typeface="+mj-lt"/>
                <a:ea typeface="+mj-ea"/>
                <a:cs typeface="+mj-cs"/>
              </a:rPr>
              <a:t>4.4 Oil painting effect</a:t>
            </a:r>
          </a:p>
        </p:txBody>
      </p:sp>
      <p:pic>
        <p:nvPicPr>
          <p:cNvPr id="6" name="Picture 5">
            <a:extLst>
              <a:ext uri="{FF2B5EF4-FFF2-40B4-BE49-F238E27FC236}">
                <a16:creationId xmlns:a16="http://schemas.microsoft.com/office/drawing/2014/main" id="{C1B081B3-88D9-6156-1362-88BB7A5A2BAD}"/>
              </a:ext>
            </a:extLst>
          </p:cNvPr>
          <p:cNvPicPr>
            <a:picLocks noChangeAspect="1"/>
          </p:cNvPicPr>
          <p:nvPr/>
        </p:nvPicPr>
        <p:blipFill rotWithShape="1">
          <a:blip r:embed="rId2"/>
          <a:srcRect r="6045" b="2"/>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4" name="Picture 3">
            <a:extLst>
              <a:ext uri="{FF2B5EF4-FFF2-40B4-BE49-F238E27FC236}">
                <a16:creationId xmlns:a16="http://schemas.microsoft.com/office/drawing/2014/main" id="{1D5B8ABF-EFCA-9455-95F8-AB7236CE0B29}"/>
              </a:ext>
            </a:extLst>
          </p:cNvPr>
          <p:cNvPicPr>
            <a:picLocks noChangeAspect="1"/>
          </p:cNvPicPr>
          <p:nvPr/>
        </p:nvPicPr>
        <p:blipFill rotWithShape="1">
          <a:blip r:embed="rId3"/>
          <a:srcRect l="5957" r="-1" b="-1"/>
          <a:stretch/>
        </p:blipFill>
        <p:spPr>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676053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F8FDD4-C601-AF70-5F23-FC523903602B}"/>
              </a:ext>
            </a:extLst>
          </p:cNvPr>
          <p:cNvSpPr>
            <a:spLocks noGrp="1"/>
          </p:cNvSpPr>
          <p:nvPr>
            <p:ph type="title"/>
          </p:nvPr>
        </p:nvSpPr>
        <p:spPr>
          <a:xfrm>
            <a:off x="728663" y="1422400"/>
            <a:ext cx="4505552" cy="2387600"/>
          </a:xfrm>
        </p:spPr>
        <p:txBody>
          <a:bodyPr vert="horz" lIns="91440" tIns="45720" rIns="91440" bIns="45720" rtlCol="0" anchor="b">
            <a:normAutofit/>
          </a:bodyPr>
          <a:lstStyle/>
          <a:p>
            <a:r>
              <a:rPr lang="en-US" sz="5000">
                <a:solidFill>
                  <a:schemeClr val="bg1"/>
                </a:solidFill>
              </a:rPr>
              <a:t>4.5 Drama effect with vignette</a:t>
            </a:r>
          </a:p>
        </p:txBody>
      </p:sp>
      <p:sp>
        <p:nvSpPr>
          <p:cNvPr id="16" name="Freeform: Shape 15">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D146445A-F09F-5093-F4E6-167DEAF85991}"/>
              </a:ext>
            </a:extLst>
          </p:cNvPr>
          <p:cNvPicPr>
            <a:picLocks noChangeAspect="1"/>
          </p:cNvPicPr>
          <p:nvPr/>
        </p:nvPicPr>
        <p:blipFill>
          <a:blip r:embed="rId2"/>
          <a:stretch>
            <a:fillRect/>
          </a:stretch>
        </p:blipFill>
        <p:spPr>
          <a:xfrm>
            <a:off x="7839805" y="3293713"/>
            <a:ext cx="3408121" cy="2147116"/>
          </a:xfrm>
          <a:prstGeom prst="rect">
            <a:avLst/>
          </a:prstGeom>
        </p:spPr>
      </p:pic>
      <p:pic>
        <p:nvPicPr>
          <p:cNvPr id="4" name="Picture 3">
            <a:extLst>
              <a:ext uri="{FF2B5EF4-FFF2-40B4-BE49-F238E27FC236}">
                <a16:creationId xmlns:a16="http://schemas.microsoft.com/office/drawing/2014/main" id="{8D129512-FC27-B8E9-39E7-E38ECBE2BE24}"/>
              </a:ext>
            </a:extLst>
          </p:cNvPr>
          <p:cNvPicPr>
            <a:picLocks noChangeAspect="1"/>
          </p:cNvPicPr>
          <p:nvPr/>
        </p:nvPicPr>
        <p:blipFill>
          <a:blip r:embed="rId3"/>
          <a:stretch>
            <a:fillRect/>
          </a:stretch>
        </p:blipFill>
        <p:spPr>
          <a:xfrm>
            <a:off x="5756393" y="1029486"/>
            <a:ext cx="3105975" cy="1933469"/>
          </a:xfrm>
          <a:prstGeom prst="rect">
            <a:avLst/>
          </a:prstGeom>
        </p:spPr>
      </p:pic>
    </p:spTree>
    <p:extLst>
      <p:ext uri="{BB962C8B-B14F-4D97-AF65-F5344CB8AC3E}">
        <p14:creationId xmlns:p14="http://schemas.microsoft.com/office/powerpoint/2010/main" val="3855425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9A23284-8AEB-3040-4492-42EC73CFF444}"/>
              </a:ext>
            </a:extLst>
          </p:cNvPr>
          <p:cNvPicPr>
            <a:picLocks noChangeAspect="1"/>
          </p:cNvPicPr>
          <p:nvPr/>
        </p:nvPicPr>
        <p:blipFill rotWithShape="1">
          <a:blip r:embed="rId2"/>
          <a:srcRect t="26789" b="3224"/>
          <a:stretch/>
        </p:blipFill>
        <p:spPr>
          <a:xfrm>
            <a:off x="4267201" y="10"/>
            <a:ext cx="7924800" cy="3383270"/>
          </a:xfrm>
          <a:prstGeom prst="rect">
            <a:avLst/>
          </a:prstGeom>
        </p:spPr>
      </p:pic>
      <p:pic>
        <p:nvPicPr>
          <p:cNvPr id="4" name="Picture 3">
            <a:extLst>
              <a:ext uri="{FF2B5EF4-FFF2-40B4-BE49-F238E27FC236}">
                <a16:creationId xmlns:a16="http://schemas.microsoft.com/office/drawing/2014/main" id="{C96CE770-C62F-DE45-F4C7-09F6B4D242E5}"/>
              </a:ext>
            </a:extLst>
          </p:cNvPr>
          <p:cNvPicPr>
            <a:picLocks noChangeAspect="1"/>
          </p:cNvPicPr>
          <p:nvPr/>
        </p:nvPicPr>
        <p:blipFill rotWithShape="1">
          <a:blip r:embed="rId3"/>
          <a:srcRect t="24579" r="2" b="4064"/>
          <a:stretch/>
        </p:blipFill>
        <p:spPr>
          <a:xfrm>
            <a:off x="4650916" y="3474720"/>
            <a:ext cx="7555832" cy="3383280"/>
          </a:xfrm>
          <a:prstGeom prst="rect">
            <a:avLst/>
          </a:prstGeom>
        </p:spPr>
      </p:pic>
      <p:sp useBgFill="1">
        <p:nvSpPr>
          <p:cNvPr id="13" name="Freeform: Shape 12">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EA49FB8-9DDC-7DF8-06D6-D045CC60CF32}"/>
              </a:ext>
            </a:extLst>
          </p:cNvPr>
          <p:cNvSpPr>
            <a:spLocks noGrp="1"/>
          </p:cNvSpPr>
          <p:nvPr>
            <p:ph type="title"/>
          </p:nvPr>
        </p:nvSpPr>
        <p:spPr>
          <a:xfrm>
            <a:off x="643468" y="609600"/>
            <a:ext cx="3992700" cy="3877197"/>
          </a:xfrm>
        </p:spPr>
        <p:txBody>
          <a:bodyPr vert="horz" lIns="91440" tIns="45720" rIns="91440" bIns="45720" rtlCol="0" anchor="b">
            <a:normAutofit/>
          </a:bodyPr>
          <a:lstStyle/>
          <a:p>
            <a:r>
              <a:rPr lang="en-US" kern="1200">
                <a:solidFill>
                  <a:schemeClr val="tx1"/>
                </a:solidFill>
                <a:latin typeface="+mj-lt"/>
                <a:ea typeface="+mj-ea"/>
                <a:cs typeface="+mj-cs"/>
              </a:rPr>
              <a:t>4.6 Glass anaglyph effect</a:t>
            </a:r>
          </a:p>
        </p:txBody>
      </p:sp>
    </p:spTree>
    <p:extLst>
      <p:ext uri="{BB962C8B-B14F-4D97-AF65-F5344CB8AC3E}">
        <p14:creationId xmlns:p14="http://schemas.microsoft.com/office/powerpoint/2010/main" val="352726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wearing a hat&#10;&#10;Description automatically generated">
            <a:extLst>
              <a:ext uri="{FF2B5EF4-FFF2-40B4-BE49-F238E27FC236}">
                <a16:creationId xmlns:a16="http://schemas.microsoft.com/office/drawing/2014/main" id="{88E65497-F542-DC5D-AAED-BA8D4544A1E3}"/>
              </a:ext>
            </a:extLst>
          </p:cNvPr>
          <p:cNvPicPr>
            <a:picLocks noChangeAspect="1"/>
          </p:cNvPicPr>
          <p:nvPr/>
        </p:nvPicPr>
        <p:blipFill rotWithShape="1">
          <a:blip r:embed="rId2"/>
          <a:srcRect t="21159" r="-2" b="4881"/>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descr="A collage of a person wearing a hat&#10;&#10;Description automatically generated">
            <a:extLst>
              <a:ext uri="{FF2B5EF4-FFF2-40B4-BE49-F238E27FC236}">
                <a16:creationId xmlns:a16="http://schemas.microsoft.com/office/drawing/2014/main" id="{88419001-8B8F-9C65-7292-BE3B16818817}"/>
              </a:ext>
            </a:extLst>
          </p:cNvPr>
          <p:cNvPicPr>
            <a:picLocks noChangeAspect="1"/>
          </p:cNvPicPr>
          <p:nvPr/>
        </p:nvPicPr>
        <p:blipFill rotWithShape="1">
          <a:blip r:embed="rId3"/>
          <a:srcRect t="21729" r="-2" b="3711"/>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6" name="Freeform: Shape 15">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3BAD1E-BB71-E6FC-E08C-49350E9311D3}"/>
              </a:ext>
            </a:extLst>
          </p:cNvPr>
          <p:cNvSpPr>
            <a:spLocks noGrp="1"/>
          </p:cNvSpPr>
          <p:nvPr>
            <p:ph type="title"/>
          </p:nvPr>
        </p:nvSpPr>
        <p:spPr>
          <a:xfrm>
            <a:off x="438912" y="1524659"/>
            <a:ext cx="5019074" cy="2774088"/>
          </a:xfrm>
        </p:spPr>
        <p:txBody>
          <a:bodyPr vert="horz" lIns="91440" tIns="45720" rIns="91440" bIns="45720" rtlCol="0" anchor="b">
            <a:normAutofit/>
          </a:bodyPr>
          <a:lstStyle/>
          <a:p>
            <a:r>
              <a:rPr lang="en-US" sz="5400" kern="1200">
                <a:solidFill>
                  <a:schemeClr val="tx1"/>
                </a:solidFill>
                <a:latin typeface="+mj-lt"/>
                <a:ea typeface="+mj-ea"/>
                <a:cs typeface="+mj-cs"/>
              </a:rPr>
              <a:t>4.7 Cross waves effect </a:t>
            </a:r>
          </a:p>
        </p:txBody>
      </p:sp>
      <p:sp>
        <p:nvSpPr>
          <p:cNvPr id="17" name="Rectangle 16">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19" name="Rectangle 18">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181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785D77B-36DF-F045-8F00-D8DBF44050A3}"/>
              </a:ext>
            </a:extLst>
          </p:cNvPr>
          <p:cNvPicPr>
            <a:picLocks noChangeAspect="1"/>
          </p:cNvPicPr>
          <p:nvPr/>
        </p:nvPicPr>
        <p:blipFill rotWithShape="1">
          <a:blip r:embed="rId2"/>
          <a:srcRect l="21934" r="9948" b="-1"/>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Title 1">
            <a:extLst>
              <a:ext uri="{FF2B5EF4-FFF2-40B4-BE49-F238E27FC236}">
                <a16:creationId xmlns:a16="http://schemas.microsoft.com/office/drawing/2014/main" id="{2344AF75-A6DD-C18C-26F6-5B895C2A5729}"/>
              </a:ext>
            </a:extLst>
          </p:cNvPr>
          <p:cNvSpPr>
            <a:spLocks noGrp="1"/>
          </p:cNvSpPr>
          <p:nvPr>
            <p:ph type="title"/>
          </p:nvPr>
        </p:nvSpPr>
        <p:spPr>
          <a:xfrm>
            <a:off x="6343650" y="3962400"/>
            <a:ext cx="5505814" cy="1690409"/>
          </a:xfrm>
        </p:spPr>
        <p:txBody>
          <a:bodyPr vert="horz" lIns="91440" tIns="45720" rIns="91440" bIns="45720" rtlCol="0" anchor="b">
            <a:normAutofit/>
          </a:bodyPr>
          <a:lstStyle/>
          <a:p>
            <a:r>
              <a:rPr lang="en-US" kern="1200" dirty="0">
                <a:solidFill>
                  <a:schemeClr val="tx1"/>
                </a:solidFill>
                <a:latin typeface="+mj-lt"/>
                <a:ea typeface="+mj-ea"/>
                <a:cs typeface="+mj-cs"/>
              </a:rPr>
              <a:t>4.8 Pencil sketch effect</a:t>
            </a:r>
          </a:p>
        </p:txBody>
      </p:sp>
      <p:pic>
        <p:nvPicPr>
          <p:cNvPr id="6" name="Picture 5">
            <a:extLst>
              <a:ext uri="{FF2B5EF4-FFF2-40B4-BE49-F238E27FC236}">
                <a16:creationId xmlns:a16="http://schemas.microsoft.com/office/drawing/2014/main" id="{0BD03AF5-2DAE-1AF0-C2D0-1AB9CB6BE6A0}"/>
              </a:ext>
            </a:extLst>
          </p:cNvPr>
          <p:cNvPicPr>
            <a:picLocks noChangeAspect="1"/>
          </p:cNvPicPr>
          <p:nvPr/>
        </p:nvPicPr>
        <p:blipFill rotWithShape="1">
          <a:blip r:embed="rId3"/>
          <a:srcRect l="20159" r="6973" b="-2"/>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extLst>
      <p:ext uri="{BB962C8B-B14F-4D97-AF65-F5344CB8AC3E}">
        <p14:creationId xmlns:p14="http://schemas.microsoft.com/office/powerpoint/2010/main" val="3986379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6B71CA-97A7-1726-FFA0-0D0409C410A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4.9 Psychedelic glitch effect</a:t>
            </a:r>
          </a:p>
        </p:txBody>
      </p:sp>
      <p:sp>
        <p:nvSpPr>
          <p:cNvPr id="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E0363CB-B71A-B469-E9CE-CCC85E23DB18}"/>
              </a:ext>
            </a:extLst>
          </p:cNvPr>
          <p:cNvPicPr>
            <a:picLocks noChangeAspect="1"/>
          </p:cNvPicPr>
          <p:nvPr/>
        </p:nvPicPr>
        <p:blipFill>
          <a:blip r:embed="rId2"/>
          <a:stretch>
            <a:fillRect/>
          </a:stretch>
        </p:blipFill>
        <p:spPr>
          <a:xfrm>
            <a:off x="320040" y="2683985"/>
            <a:ext cx="5614416" cy="3523046"/>
          </a:xfrm>
          <a:prstGeom prst="rect">
            <a:avLst/>
          </a:prstGeom>
        </p:spPr>
      </p:pic>
      <p:pic>
        <p:nvPicPr>
          <p:cNvPr id="4" name="Picture 3">
            <a:extLst>
              <a:ext uri="{FF2B5EF4-FFF2-40B4-BE49-F238E27FC236}">
                <a16:creationId xmlns:a16="http://schemas.microsoft.com/office/drawing/2014/main" id="{51F9BFE9-FD41-2C3D-495D-E531F2FB7ADA}"/>
              </a:ext>
            </a:extLst>
          </p:cNvPr>
          <p:cNvPicPr>
            <a:picLocks noChangeAspect="1"/>
          </p:cNvPicPr>
          <p:nvPr/>
        </p:nvPicPr>
        <p:blipFill>
          <a:blip r:embed="rId3"/>
          <a:stretch>
            <a:fillRect/>
          </a:stretch>
        </p:blipFill>
        <p:spPr>
          <a:xfrm>
            <a:off x="6254496" y="2683985"/>
            <a:ext cx="5614416" cy="3523046"/>
          </a:xfrm>
          <a:prstGeom prst="rect">
            <a:avLst/>
          </a:prstGeom>
        </p:spPr>
      </p:pic>
    </p:spTree>
    <p:extLst>
      <p:ext uri="{BB962C8B-B14F-4D97-AF65-F5344CB8AC3E}">
        <p14:creationId xmlns:p14="http://schemas.microsoft.com/office/powerpoint/2010/main" val="22132658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719E2-9C92-7B2E-A23E-2F73E22B41E1}"/>
              </a:ext>
            </a:extLst>
          </p:cNvPr>
          <p:cNvSpPr>
            <a:spLocks noGrp="1"/>
          </p:cNvSpPr>
          <p:nvPr>
            <p:ph type="title"/>
          </p:nvPr>
        </p:nvSpPr>
        <p:spPr>
          <a:xfrm>
            <a:off x="640080" y="4419600"/>
            <a:ext cx="10908792" cy="1203960"/>
          </a:xfrm>
        </p:spPr>
        <p:txBody>
          <a:bodyPr vert="horz" lIns="91440" tIns="45720" rIns="91440" bIns="45720" rtlCol="0" anchor="ctr">
            <a:normAutofit fontScale="90000"/>
          </a:bodyPr>
          <a:lstStyle/>
          <a:p>
            <a:pPr algn="ctr"/>
            <a:r>
              <a:rPr lang="en-US" sz="6600" kern="1200" dirty="0">
                <a:solidFill>
                  <a:schemeClr val="tx1"/>
                </a:solidFill>
                <a:latin typeface="+mj-lt"/>
                <a:ea typeface="+mj-ea"/>
                <a:cs typeface="+mj-cs"/>
              </a:rPr>
              <a:t>4.10 Negative with red edge effect</a:t>
            </a:r>
          </a:p>
        </p:txBody>
      </p:sp>
      <p:pic>
        <p:nvPicPr>
          <p:cNvPr id="4" name="Picture 3">
            <a:extLst>
              <a:ext uri="{FF2B5EF4-FFF2-40B4-BE49-F238E27FC236}">
                <a16:creationId xmlns:a16="http://schemas.microsoft.com/office/drawing/2014/main" id="{BC21D788-7381-04FB-4697-3A0C8B9B85EF}"/>
              </a:ext>
            </a:extLst>
          </p:cNvPr>
          <p:cNvPicPr>
            <a:picLocks noChangeAspect="1"/>
          </p:cNvPicPr>
          <p:nvPr/>
        </p:nvPicPr>
        <p:blipFill rotWithShape="1">
          <a:blip r:embed="rId2"/>
          <a:srcRect r="9539" b="3"/>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6" name="Picture 5">
            <a:extLst>
              <a:ext uri="{FF2B5EF4-FFF2-40B4-BE49-F238E27FC236}">
                <a16:creationId xmlns:a16="http://schemas.microsoft.com/office/drawing/2014/main" id="{1F23A515-0221-7EFF-6C9D-26E49B0F3BBA}"/>
              </a:ext>
            </a:extLst>
          </p:cNvPr>
          <p:cNvPicPr>
            <a:picLocks noChangeAspect="1"/>
          </p:cNvPicPr>
          <p:nvPr/>
        </p:nvPicPr>
        <p:blipFill rotWithShape="1">
          <a:blip r:embed="rId3"/>
          <a:srcRect r="7112" b="1"/>
          <a:stretch/>
        </p:blipFill>
        <p:spPr>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16"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19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4B3BF-6B51-9C3F-B0E8-F7A83D272E51}"/>
              </a:ext>
            </a:extLst>
          </p:cNvPr>
          <p:cNvSpPr>
            <a:spLocks noGrp="1"/>
          </p:cNvSpPr>
          <p:nvPr>
            <p:ph type="title"/>
          </p:nvPr>
        </p:nvSpPr>
        <p:spPr/>
        <p:txBody>
          <a:bodyPr/>
          <a:lstStyle/>
          <a:p>
            <a:r>
              <a:rPr lang="en-US" dirty="0"/>
              <a:t>5. Conclusions</a:t>
            </a:r>
          </a:p>
        </p:txBody>
      </p:sp>
      <p:sp>
        <p:nvSpPr>
          <p:cNvPr id="7" name="Content Placeholder 6">
            <a:extLst>
              <a:ext uri="{FF2B5EF4-FFF2-40B4-BE49-F238E27FC236}">
                <a16:creationId xmlns:a16="http://schemas.microsoft.com/office/drawing/2014/main" id="{E6DC56DC-F53A-04BD-3DE3-D346A7DA106E}"/>
              </a:ext>
            </a:extLst>
          </p:cNvPr>
          <p:cNvSpPr>
            <a:spLocks noGrp="1"/>
          </p:cNvSpPr>
          <p:nvPr>
            <p:ph idx="1"/>
          </p:nvPr>
        </p:nvSpPr>
        <p:spPr/>
        <p:txBody>
          <a:bodyPr>
            <a:normAutofit fontScale="92500" lnSpcReduction="10000"/>
          </a:bodyPr>
          <a:lstStyle/>
          <a:p>
            <a:r>
              <a:rPr lang="en-US" dirty="0">
                <a:latin typeface="Times New Roman" panose="02020603050405020304" pitchFamily="18" charset="0"/>
                <a:cs typeface="Times New Roman" panose="02020603050405020304" pitchFamily="18" charset="0"/>
              </a:rPr>
              <a:t>The project successfully implemented a variety of image processing techniques using the OpenCV library, demonstrating the capability to handle and manipulate images in numerous ways. The objectives of showcasing basic to advanced image manipulations were achieved through a variety of functions:</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Basic Image Operations</a:t>
            </a:r>
            <a:r>
              <a:rPr lang="en-US" dirty="0">
                <a:latin typeface="Times New Roman" panose="02020603050405020304" pitchFamily="18" charset="0"/>
                <a:cs typeface="Times New Roman" panose="02020603050405020304" pitchFamily="18" charset="0"/>
              </a:rPr>
              <a:t>: Functions like image display, reading, writing, and conversions between color spaces provided foundational skills in image processing.</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Advanced Effects and Algorithms</a:t>
            </a:r>
            <a:r>
              <a:rPr lang="en-US" dirty="0">
                <a:latin typeface="Times New Roman" panose="02020603050405020304" pitchFamily="18" charset="0"/>
                <a:cs typeface="Times New Roman" panose="02020603050405020304" pitchFamily="18" charset="0"/>
              </a:rPr>
              <a:t>: Implementation of complex effects such as the oil painting effect, mosaic effect, and 3D anaglyph demonstrated advanced understanding and application of both algorithmic and creative aspects of image processing.</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5854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0B70-55F2-436E-256A-6EEF96CF04A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1. </a:t>
            </a:r>
            <a:r>
              <a:rPr lang="en-US" sz="40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6849A166-2DFE-24D9-A05D-B71709BD0698}"/>
              </a:ext>
            </a:extLst>
          </p:cNvPr>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Color images form an integral part of modern digital media, ranging from photographs to digital artwork. Enhancing these images with special effects adds depth, vibrancy, and artistic expression. This document outlines the theoretical background, bibliographical study, methods, and possible solutions for implementing interesting special effects on color images using OpenCV.</a:t>
            </a:r>
          </a:p>
        </p:txBody>
      </p:sp>
    </p:spTree>
    <p:extLst>
      <p:ext uri="{BB962C8B-B14F-4D97-AF65-F5344CB8AC3E}">
        <p14:creationId xmlns:p14="http://schemas.microsoft.com/office/powerpoint/2010/main" val="3337176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29784-00B2-3307-C47E-2CDE17263EE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2. </a:t>
            </a:r>
            <a:r>
              <a:rPr lang="en-US" sz="4000" dirty="0">
                <a:latin typeface="Times New Roman" panose="02020603050405020304" pitchFamily="18" charset="0"/>
                <a:cs typeface="Times New Roman" panose="02020603050405020304" pitchFamily="18" charset="0"/>
              </a:rPr>
              <a:t>Bibliographical</a:t>
            </a:r>
            <a:r>
              <a:rPr lang="en-US" dirty="0">
                <a:latin typeface="Times New Roman" panose="02020603050405020304" pitchFamily="18" charset="0"/>
                <a:cs typeface="Times New Roman" panose="02020603050405020304" pitchFamily="18" charset="0"/>
              </a:rPr>
              <a:t> study</a:t>
            </a:r>
          </a:p>
        </p:txBody>
      </p:sp>
      <p:sp>
        <p:nvSpPr>
          <p:cNvPr id="3" name="Content Placeholder 2">
            <a:extLst>
              <a:ext uri="{FF2B5EF4-FFF2-40B4-BE49-F238E27FC236}">
                <a16:creationId xmlns:a16="http://schemas.microsoft.com/office/drawing/2014/main" id="{F243DC00-7700-4DA3-1883-093FFC9CBC47}"/>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Explored various techniques including filters, transformations, and enhancements.</a:t>
            </a:r>
          </a:p>
          <a:p>
            <a:r>
              <a:rPr lang="en-US" dirty="0">
                <a:latin typeface="Times New Roman" panose="02020603050405020304" pitchFamily="18" charset="0"/>
                <a:cs typeface="Times New Roman" panose="02020603050405020304" pitchFamily="18" charset="0"/>
              </a:rPr>
              <a:t>Identified key papers, algorithms, and methodologies relevant to the study.</a:t>
            </a:r>
          </a:p>
          <a:p>
            <a:r>
              <a:rPr lang="en-US" dirty="0">
                <a:latin typeface="Times New Roman" panose="02020603050405020304" pitchFamily="18" charset="0"/>
                <a:cs typeface="Times New Roman" panose="02020603050405020304" pitchFamily="18" charset="0"/>
              </a:rPr>
              <a:t>Examined seminal works in image processing and computer graphics.</a:t>
            </a:r>
          </a:p>
          <a:p>
            <a:r>
              <a:rPr lang="en-US" dirty="0">
                <a:latin typeface="Times New Roman" panose="02020603050405020304" pitchFamily="18" charset="0"/>
                <a:cs typeface="Times New Roman" panose="02020603050405020304" pitchFamily="18" charset="0"/>
              </a:rPr>
              <a:t>Leveraged insights from research articles, academic papers, and industry publications.</a:t>
            </a:r>
          </a:p>
          <a:p>
            <a:r>
              <a:rPr lang="en-US" dirty="0">
                <a:latin typeface="Times New Roman" panose="02020603050405020304" pitchFamily="18" charset="0"/>
                <a:cs typeface="Times New Roman" panose="02020603050405020304" pitchFamily="18" charset="0"/>
              </a:rPr>
              <a:t>Identified trends, advancements, and challenges in the field of color image manipulation.</a:t>
            </a:r>
          </a:p>
        </p:txBody>
      </p:sp>
    </p:spTree>
    <p:extLst>
      <p:ext uri="{BB962C8B-B14F-4D97-AF65-F5344CB8AC3E}">
        <p14:creationId xmlns:p14="http://schemas.microsoft.com/office/powerpoint/2010/main" val="3348458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0AF5F-F92D-FFB6-2B74-4F2DB75755A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3. </a:t>
            </a:r>
            <a:r>
              <a:rPr lang="en-US" sz="4000" dirty="0">
                <a:latin typeface="Times New Roman" panose="02020603050405020304" pitchFamily="18" charset="0"/>
                <a:cs typeface="Times New Roman" panose="02020603050405020304" pitchFamily="18" charset="0"/>
              </a:rPr>
              <a:t>Methods</a:t>
            </a:r>
          </a:p>
        </p:txBody>
      </p:sp>
      <p:sp>
        <p:nvSpPr>
          <p:cNvPr id="3" name="Content Placeholder 2">
            <a:extLst>
              <a:ext uri="{FF2B5EF4-FFF2-40B4-BE49-F238E27FC236}">
                <a16:creationId xmlns:a16="http://schemas.microsoft.com/office/drawing/2014/main" id="{A621C8B1-C288-F393-5AA1-B53A98E82457}"/>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Image Processing Techniques:</a:t>
            </a:r>
          </a:p>
          <a:p>
            <a:pPr lvl="1">
              <a:buFontTx/>
              <a:buChar char="-"/>
            </a:pPr>
            <a:r>
              <a:rPr lang="en-US" dirty="0">
                <a:latin typeface="Times New Roman" panose="02020603050405020304" pitchFamily="18" charset="0"/>
                <a:cs typeface="Times New Roman" panose="02020603050405020304" pitchFamily="18" charset="0"/>
              </a:rPr>
              <a:t>Utilized OpenCV, a popular open-source computer vision library, for implementing special effects.</a:t>
            </a:r>
          </a:p>
          <a:p>
            <a:pPr lvl="1">
              <a:buFontTx/>
              <a:buChar char="-"/>
            </a:pPr>
            <a:r>
              <a:rPr lang="en-US" dirty="0">
                <a:latin typeface="Times New Roman" panose="02020603050405020304" pitchFamily="18" charset="0"/>
                <a:cs typeface="Times New Roman" panose="02020603050405020304" pitchFamily="18" charset="0"/>
              </a:rPr>
              <a:t>Study of fundamental image processing techniques such as filtering, blending, and transformation.</a:t>
            </a:r>
          </a:p>
          <a:p>
            <a:r>
              <a:rPr lang="en-US" dirty="0">
                <a:latin typeface="Times New Roman" panose="02020603050405020304" pitchFamily="18" charset="0"/>
                <a:cs typeface="Times New Roman" panose="02020603050405020304" pitchFamily="18" charset="0"/>
              </a:rPr>
              <a:t>Color space manipulation: </a:t>
            </a:r>
          </a:p>
          <a:p>
            <a:pPr lvl="1">
              <a:buFontTx/>
              <a:buChar char="-"/>
            </a:pPr>
            <a:r>
              <a:rPr lang="en-US" dirty="0">
                <a:latin typeface="Times New Roman" panose="02020603050405020304" pitchFamily="18" charset="0"/>
                <a:cs typeface="Times New Roman" panose="02020603050405020304" pitchFamily="18" charset="0"/>
              </a:rPr>
              <a:t>Explored different color spaces (RGB, HSV, LAB, etc.) for manipulating color information.</a:t>
            </a:r>
          </a:p>
          <a:p>
            <a:pPr lvl="1">
              <a:buFontTx/>
              <a:buChar char="-"/>
            </a:pPr>
            <a:r>
              <a:rPr lang="en-US" dirty="0">
                <a:latin typeface="Times New Roman" panose="02020603050405020304" pitchFamily="18" charset="0"/>
                <a:cs typeface="Times New Roman" panose="02020603050405020304" pitchFamily="18" charset="0"/>
              </a:rPr>
              <a:t>Investigated techniques for adjusting hue, saturation, brightness, and contrast to achieve desired effects.</a:t>
            </a:r>
          </a:p>
        </p:txBody>
      </p:sp>
    </p:spTree>
    <p:extLst>
      <p:ext uri="{BB962C8B-B14F-4D97-AF65-F5344CB8AC3E}">
        <p14:creationId xmlns:p14="http://schemas.microsoft.com/office/powerpoint/2010/main" val="3621405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C7D22F-1F31-2227-01E9-DDBAA7709ED3}"/>
              </a:ext>
            </a:extLst>
          </p:cNvPr>
          <p:cNvSpPr>
            <a:spLocks noGrp="1"/>
          </p:cNvSpPr>
          <p:nvPr>
            <p:ph idx="1"/>
          </p:nvPr>
        </p:nvSpPr>
        <p:spPr>
          <a:xfrm>
            <a:off x="838200" y="666750"/>
            <a:ext cx="10515600" cy="5510213"/>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Filtering and Convolution: </a:t>
            </a:r>
          </a:p>
          <a:p>
            <a:pPr lvl="1" algn="just">
              <a:buFontTx/>
              <a:buChar char="-"/>
            </a:pPr>
            <a:r>
              <a:rPr lang="en-US" sz="2000" dirty="0">
                <a:latin typeface="Times New Roman" panose="02020603050405020304" pitchFamily="18" charset="0"/>
                <a:cs typeface="Times New Roman" panose="02020603050405020304" pitchFamily="18" charset="0"/>
              </a:rPr>
              <a:t>Applying convolution operations to modify pixel values and create artistic effects.</a:t>
            </a:r>
          </a:p>
          <a:p>
            <a:pPr algn="just"/>
            <a:r>
              <a:rPr lang="en-US" dirty="0">
                <a:latin typeface="Times New Roman" panose="02020603050405020304" pitchFamily="18" charset="0"/>
                <a:cs typeface="Times New Roman" panose="02020603050405020304" pitchFamily="18" charset="0"/>
              </a:rPr>
              <a:t> Possible solutions:</a:t>
            </a:r>
          </a:p>
          <a:p>
            <a:pPr lvl="1" algn="just">
              <a:buFontTx/>
              <a:buChar char="-"/>
            </a:pPr>
            <a:r>
              <a:rPr lang="en-US" dirty="0">
                <a:latin typeface="Times New Roman" panose="02020603050405020304" pitchFamily="18" charset="0"/>
                <a:cs typeface="Times New Roman" panose="02020603050405020304" pitchFamily="18" charset="0"/>
              </a:rPr>
              <a:t>Color Gradients: </a:t>
            </a:r>
          </a:p>
          <a:p>
            <a:pPr lvl="2"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Implementing gradient-based effects to add depth and dimensionality to color images.</a:t>
            </a:r>
          </a:p>
          <a:p>
            <a:pPr lvl="2"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Exploring techniques for generating smooth transitions between colors using gradient maps and blending modes.</a:t>
            </a:r>
          </a:p>
          <a:p>
            <a:pPr lvl="1" algn="just">
              <a:buFontTx/>
              <a:buChar char="-"/>
            </a:pPr>
            <a:r>
              <a:rPr lang="en-US" dirty="0">
                <a:latin typeface="Times New Roman" panose="02020603050405020304" pitchFamily="18" charset="0"/>
                <a:cs typeface="Times New Roman" panose="02020603050405020304" pitchFamily="18" charset="0"/>
              </a:rPr>
              <a:t>Color Manipulation:</a:t>
            </a:r>
          </a:p>
          <a:p>
            <a:pPr lvl="2" algn="just">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 Exploring color harmonization, color transfer, and color grading for artistic enhancement.</a:t>
            </a:r>
          </a:p>
          <a:p>
            <a:pPr algn="just"/>
            <a:r>
              <a:rPr lang="en-US" dirty="0">
                <a:latin typeface="Times New Roman" panose="02020603050405020304" pitchFamily="18" charset="0"/>
                <a:cs typeface="Times New Roman" panose="02020603050405020304" pitchFamily="18" charset="0"/>
              </a:rPr>
              <a:t>Chosen solution: </a:t>
            </a:r>
          </a:p>
          <a:p>
            <a:pPr marL="457200" lvl="1" indent="0" algn="just">
              <a:buNone/>
            </a:pPr>
            <a:r>
              <a:rPr lang="en-US" dirty="0">
                <a:latin typeface="Times New Roman" panose="02020603050405020304" pitchFamily="18" charset="0"/>
                <a:cs typeface="Times New Roman" panose="02020603050405020304" pitchFamily="18" charset="0"/>
              </a:rPr>
              <a:t>- Oil Painting: The </a:t>
            </a:r>
            <a:r>
              <a:rPr lang="en-US" dirty="0" err="1">
                <a:latin typeface="Times New Roman" panose="02020603050405020304" pitchFamily="18" charset="0"/>
                <a:cs typeface="Times New Roman" panose="02020603050405020304" pitchFamily="18" charset="0"/>
              </a:rPr>
              <a:t>testOilPaintEffect</a:t>
            </a:r>
            <a:r>
              <a:rPr lang="en-US" dirty="0">
                <a:latin typeface="Times New Roman" panose="02020603050405020304" pitchFamily="18" charset="0"/>
                <a:cs typeface="Times New Roman" panose="02020603050405020304" pitchFamily="18" charset="0"/>
              </a:rPr>
              <a:t> simulates an oil painting by creating histograms for pixel intensity within a neighborhood and selecting the most frequent intensity as the </a:t>
            </a:r>
            <a:r>
              <a:rPr lang="en-US" dirty="0" err="1">
                <a:latin typeface="Times New Roman" panose="02020603050405020304" pitchFamily="18" charset="0"/>
                <a:cs typeface="Times New Roman" panose="02020603050405020304" pitchFamily="18" charset="0"/>
              </a:rPr>
              <a:t>newpixel</a:t>
            </a:r>
            <a:r>
              <a:rPr lang="en-US" dirty="0">
                <a:latin typeface="Times New Roman" panose="02020603050405020304" pitchFamily="18" charset="0"/>
                <a:cs typeface="Times New Roman" panose="02020603050405020304" pitchFamily="18" charset="0"/>
              </a:rPr>
              <a:t> value. This demonstrates a non-linear filter application, which is more complex than standard linear filters like Gaussian blur.</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914400" lvl="2" indent="0" algn="just">
              <a:buNone/>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5485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935A1D-F019-883F-EC65-CAE586B5B5CF}"/>
              </a:ext>
            </a:extLst>
          </p:cNvPr>
          <p:cNvSpPr>
            <a:spLocks noGrp="1"/>
          </p:cNvSpPr>
          <p:nvPr>
            <p:ph idx="1"/>
          </p:nvPr>
        </p:nvSpPr>
        <p:spPr>
          <a:xfrm>
            <a:off x="838200" y="377687"/>
            <a:ext cx="10515600" cy="5799276"/>
          </a:xfrm>
        </p:spPr>
        <p:txBody>
          <a:bodyPr/>
          <a:lstStyle/>
          <a:p>
            <a:pPr lvl="1" algn="just">
              <a:buFontTx/>
              <a:buChar char="-"/>
            </a:pPr>
            <a:r>
              <a:rPr lang="en-US" dirty="0">
                <a:latin typeface="Times New Roman" panose="02020603050405020304" pitchFamily="18" charset="0"/>
                <a:cs typeface="Times New Roman" panose="02020603050405020304" pitchFamily="18" charset="0"/>
              </a:rPr>
              <a:t>Sepia Tone: The </a:t>
            </a:r>
            <a:r>
              <a:rPr lang="en-US" dirty="0" err="1">
                <a:latin typeface="Times New Roman" panose="02020603050405020304" pitchFamily="18" charset="0"/>
                <a:cs typeface="Times New Roman" panose="02020603050405020304" pitchFamily="18" charset="0"/>
              </a:rPr>
              <a:t>applySepiaEffect</a:t>
            </a:r>
            <a:r>
              <a:rPr lang="en-US" dirty="0">
                <a:latin typeface="Times New Roman" panose="02020603050405020304" pitchFamily="18" charset="0"/>
                <a:cs typeface="Times New Roman" panose="02020603050405020304" pitchFamily="18" charset="0"/>
              </a:rPr>
              <a:t> function applies a classic sepia tone to an image, simulating an old-fashioned photograph by manipulating RGB values according to fixed coefficients that mimic the sepia effect.</a:t>
            </a:r>
          </a:p>
          <a:p>
            <a:pPr lvl="1" algn="just">
              <a:buFontTx/>
              <a:buChar char="-"/>
            </a:pPr>
            <a:r>
              <a:rPr lang="en-US" dirty="0">
                <a:latin typeface="Times New Roman" panose="02020603050405020304" pitchFamily="18" charset="0"/>
                <a:cs typeface="Times New Roman" panose="02020603050405020304" pitchFamily="18" charset="0"/>
              </a:rPr>
              <a:t>Functions like </a:t>
            </a:r>
            <a:r>
              <a:rPr lang="en-US" dirty="0" err="1">
                <a:latin typeface="Times New Roman" panose="02020603050405020304" pitchFamily="18" charset="0"/>
                <a:cs typeface="Times New Roman" panose="02020603050405020304" pitchFamily="18" charset="0"/>
              </a:rPr>
              <a:t>testMosaicEffect</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testOilPaintEffect</a:t>
            </a:r>
            <a:r>
              <a:rPr lang="en-US" dirty="0">
                <a:latin typeface="Times New Roman" panose="02020603050405020304" pitchFamily="18" charset="0"/>
                <a:cs typeface="Times New Roman" panose="02020603050405020304" pitchFamily="18" charset="0"/>
              </a:rPr>
              <a:t> apply more complex and computationally intensive transformations. Mosaics average out blocks of pixels, while oil paint effects consider the most common colors within a pixel's neighborhood, both creating distinctive artistic effects.</a:t>
            </a:r>
          </a:p>
          <a:p>
            <a:pPr lvl="1" algn="just">
              <a:buFontTx/>
              <a:buChar char="-"/>
            </a:pPr>
            <a:r>
              <a:rPr lang="en-US" dirty="0">
                <a:latin typeface="Times New Roman" panose="02020603050405020304" pitchFamily="18" charset="0"/>
                <a:cs typeface="Times New Roman" panose="02020603050405020304" pitchFamily="18" charset="0"/>
              </a:rPr>
              <a:t>Pencil Sketch: This effect uses a combination of inversion and Gaussian blur to create a hand-drawn look.</a:t>
            </a:r>
          </a:p>
          <a:p>
            <a:pPr lvl="1" algn="just">
              <a:buFontTx/>
              <a:buChar char="-"/>
            </a:pPr>
            <a:r>
              <a:rPr lang="en-US" dirty="0">
                <a:latin typeface="Times New Roman" panose="02020603050405020304" pitchFamily="18" charset="0"/>
                <a:cs typeface="Times New Roman" panose="02020603050405020304" pitchFamily="18" charset="0"/>
              </a:rPr>
              <a:t>Psychedelic Glitch: Introduces randomness in color channel shifts and adds visual noise, creating a distorted and visually striking effect.</a:t>
            </a:r>
          </a:p>
        </p:txBody>
      </p:sp>
    </p:spTree>
    <p:extLst>
      <p:ext uri="{BB962C8B-B14F-4D97-AF65-F5344CB8AC3E}">
        <p14:creationId xmlns:p14="http://schemas.microsoft.com/office/powerpoint/2010/main" val="1838512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1379FB-5DEE-DE79-36CD-FB2FA18BCEDD}"/>
              </a:ext>
            </a:extLst>
          </p:cNvPr>
          <p:cNvSpPr>
            <a:spLocks noGrp="1"/>
          </p:cNvSpPr>
          <p:nvPr>
            <p:ph idx="1"/>
          </p:nvPr>
        </p:nvSpPr>
        <p:spPr>
          <a:xfrm>
            <a:off x="838200" y="367748"/>
            <a:ext cx="10515600" cy="5809215"/>
          </a:xfrm>
        </p:spPr>
        <p:txBody>
          <a:bodyPr/>
          <a:lstStyle/>
          <a:p>
            <a:pPr algn="just"/>
            <a:r>
              <a:rPr lang="en-US" dirty="0">
                <a:latin typeface="Times New Roman" panose="02020603050405020304" pitchFamily="18" charset="0"/>
                <a:cs typeface="Times New Roman" panose="02020603050405020304" pitchFamily="18" charset="0"/>
              </a:rPr>
              <a:t>Algorithms and techniques:</a:t>
            </a:r>
          </a:p>
          <a:p>
            <a:pPr lvl="1" algn="just">
              <a:buFontTx/>
              <a:buChar char="-"/>
            </a:pPr>
            <a:r>
              <a:rPr lang="en-US" dirty="0">
                <a:latin typeface="Times New Roman" panose="02020603050405020304" pitchFamily="18" charset="0"/>
                <a:cs typeface="Times New Roman" panose="02020603050405020304" pitchFamily="18" charset="0"/>
              </a:rPr>
              <a:t>Gaussian Blur: Applies a Gaussian blur filter, which is used to reduce image noise and detail by using a Gaussian function, helping in the preprocessing step for edge detection.</a:t>
            </a:r>
          </a:p>
          <a:p>
            <a:pPr lvl="1" algn="just">
              <a:buFontTx/>
              <a:buChar char="-"/>
            </a:pPr>
            <a:r>
              <a:rPr lang="en-US" dirty="0">
                <a:latin typeface="Times New Roman" panose="02020603050405020304" pitchFamily="18" charset="0"/>
                <a:cs typeface="Times New Roman" panose="02020603050405020304" pitchFamily="18" charset="0"/>
              </a:rPr>
              <a:t>Canny Edge Detection: A popular edge-detection algorithm that uses a multi-stage process to detect a wide range of edges in images. This algorithm involves filtering the image with a Gaussian, finding intensity gradients, and applying non-maximum suppression and hysteresis thresholding.</a:t>
            </a:r>
          </a:p>
          <a:p>
            <a:pPr lvl="1" algn="just">
              <a:buFontTx/>
              <a:buChar char="-"/>
            </a:pPr>
            <a:r>
              <a:rPr lang="en-US" dirty="0">
                <a:latin typeface="Times New Roman" panose="02020603050405020304" pitchFamily="18" charset="0"/>
                <a:cs typeface="Times New Roman" panose="02020603050405020304" pitchFamily="18" charset="0"/>
              </a:rPr>
              <a:t>Mosaic Effect: Averages the colors within defined blocks or tiles of the image, effectively reducing the resolution of those areas, which simulates a mosaic artwork.</a:t>
            </a:r>
          </a:p>
          <a:p>
            <a:pPr lvl="1" algn="just">
              <a:buFontTx/>
              <a:buChar char="-"/>
            </a:pPr>
            <a:r>
              <a:rPr lang="en-US" dirty="0">
                <a:latin typeface="Times New Roman" panose="02020603050405020304" pitchFamily="18" charset="0"/>
                <a:cs typeface="Times New Roman" panose="02020603050405020304" pitchFamily="18" charset="0"/>
              </a:rPr>
              <a:t>Cross Waves Pattern: Alters pixel positions based on sinusoidal functions to create wave patterns, demonstrating the use of mathematical models in image manipulation.</a:t>
            </a:r>
          </a:p>
        </p:txBody>
      </p:sp>
    </p:spTree>
    <p:extLst>
      <p:ext uri="{BB962C8B-B14F-4D97-AF65-F5344CB8AC3E}">
        <p14:creationId xmlns:p14="http://schemas.microsoft.com/office/powerpoint/2010/main" val="534394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9E8342-7CE9-05BB-A641-7DDC2291E84A}"/>
              </a:ext>
            </a:extLst>
          </p:cNvPr>
          <p:cNvSpPr>
            <a:spLocks noGrp="1"/>
          </p:cNvSpPr>
          <p:nvPr>
            <p:ph type="title"/>
          </p:nvPr>
        </p:nvSpPr>
        <p:spPr>
          <a:xfrm>
            <a:off x="172720" y="1249680"/>
            <a:ext cx="5061495" cy="2560320"/>
          </a:xfrm>
        </p:spPr>
        <p:txBody>
          <a:bodyPr vert="horz" lIns="91440" tIns="45720" rIns="91440" bIns="45720" rtlCol="0" anchor="b">
            <a:normAutofit/>
          </a:bodyPr>
          <a:lstStyle/>
          <a:p>
            <a:r>
              <a:rPr lang="en-US" sz="5000" dirty="0">
                <a:solidFill>
                  <a:schemeClr val="bg1"/>
                </a:solidFill>
                <a:latin typeface="Times New Roman" panose="02020603050405020304" pitchFamily="18" charset="0"/>
                <a:cs typeface="Times New Roman" panose="02020603050405020304" pitchFamily="18" charset="0"/>
              </a:rPr>
              <a:t>4. Experimental results</a:t>
            </a:r>
            <a:br>
              <a:rPr lang="en-US" sz="5000" dirty="0">
                <a:solidFill>
                  <a:schemeClr val="bg1"/>
                </a:solidFill>
                <a:latin typeface="Times New Roman" panose="02020603050405020304" pitchFamily="18" charset="0"/>
                <a:cs typeface="Times New Roman" panose="02020603050405020304" pitchFamily="18" charset="0"/>
              </a:rPr>
            </a:br>
            <a:r>
              <a:rPr lang="en-US" sz="3600" dirty="0">
                <a:solidFill>
                  <a:schemeClr val="bg1"/>
                </a:solidFill>
                <a:latin typeface="Times New Roman" panose="02020603050405020304" pitchFamily="18" charset="0"/>
                <a:cs typeface="Times New Roman" panose="02020603050405020304" pitchFamily="18" charset="0"/>
              </a:rPr>
              <a:t>4.1 Sepia effect</a:t>
            </a:r>
          </a:p>
        </p:txBody>
      </p:sp>
      <p:sp>
        <p:nvSpPr>
          <p:cNvPr id="33" name="Freeform: Shape 32">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D024AEA8-2EB8-3C10-8070-70873EF895E3}"/>
              </a:ext>
            </a:extLst>
          </p:cNvPr>
          <p:cNvPicPr>
            <a:picLocks noChangeAspect="1"/>
          </p:cNvPicPr>
          <p:nvPr/>
        </p:nvPicPr>
        <p:blipFill rotWithShape="1">
          <a:blip r:embed="rId2"/>
          <a:srcRect l="4508" r="-1" b="-1"/>
          <a:stretch/>
        </p:blipFill>
        <p:spPr>
          <a:xfrm>
            <a:off x="7839805" y="3256418"/>
            <a:ext cx="3408121" cy="2221707"/>
          </a:xfrm>
          <a:prstGeom prst="rect">
            <a:avLst/>
          </a:prstGeom>
        </p:spPr>
      </p:pic>
      <p:pic>
        <p:nvPicPr>
          <p:cNvPr id="4" name="Picture 3">
            <a:extLst>
              <a:ext uri="{FF2B5EF4-FFF2-40B4-BE49-F238E27FC236}">
                <a16:creationId xmlns:a16="http://schemas.microsoft.com/office/drawing/2014/main" id="{1726FB25-7774-37AC-CF11-D97B825FDF3F}"/>
              </a:ext>
            </a:extLst>
          </p:cNvPr>
          <p:cNvPicPr>
            <a:picLocks noChangeAspect="1"/>
          </p:cNvPicPr>
          <p:nvPr/>
        </p:nvPicPr>
        <p:blipFill rotWithShape="1">
          <a:blip r:embed="rId3"/>
          <a:srcRect l="7462" r="-3" b="-3"/>
          <a:stretch/>
        </p:blipFill>
        <p:spPr>
          <a:xfrm>
            <a:off x="5756393" y="964121"/>
            <a:ext cx="3105975" cy="2064200"/>
          </a:xfrm>
          <a:prstGeom prst="rect">
            <a:avLst/>
          </a:prstGeom>
        </p:spPr>
      </p:pic>
    </p:spTree>
    <p:extLst>
      <p:ext uri="{BB962C8B-B14F-4D97-AF65-F5344CB8AC3E}">
        <p14:creationId xmlns:p14="http://schemas.microsoft.com/office/powerpoint/2010/main" val="95925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6DC57DC5-47FF-5B06-06CC-3C2A1F147DB5}"/>
              </a:ext>
            </a:extLst>
          </p:cNvPr>
          <p:cNvSpPr>
            <a:spLocks noGrp="1"/>
          </p:cNvSpPr>
          <p:nvPr>
            <p:ph type="title"/>
          </p:nvPr>
        </p:nvSpPr>
        <p:spPr>
          <a:xfrm>
            <a:off x="6700838" y="707132"/>
            <a:ext cx="3062287" cy="2387600"/>
          </a:xfrm>
        </p:spPr>
        <p:txBody>
          <a:bodyPr vert="horz" lIns="91440" tIns="45720" rIns="91440" bIns="45720" rtlCol="0" anchor="b">
            <a:normAutofit/>
          </a:bodyPr>
          <a:lstStyle/>
          <a:p>
            <a:r>
              <a:rPr lang="en-US" sz="3500" kern="1200">
                <a:solidFill>
                  <a:schemeClr val="bg1"/>
                </a:solidFill>
                <a:latin typeface="+mj-lt"/>
                <a:ea typeface="+mj-ea"/>
                <a:cs typeface="+mj-cs"/>
              </a:rPr>
              <a:t>4.2 Rainbow effect</a:t>
            </a:r>
          </a:p>
        </p:txBody>
      </p:sp>
      <p:pic>
        <p:nvPicPr>
          <p:cNvPr id="4" name="Picture 3">
            <a:extLst>
              <a:ext uri="{FF2B5EF4-FFF2-40B4-BE49-F238E27FC236}">
                <a16:creationId xmlns:a16="http://schemas.microsoft.com/office/drawing/2014/main" id="{E33F46E0-9E59-66CC-9A10-50FEF7FCAD09}"/>
              </a:ext>
            </a:extLst>
          </p:cNvPr>
          <p:cNvPicPr>
            <a:picLocks noChangeAspect="1"/>
          </p:cNvPicPr>
          <p:nvPr/>
        </p:nvPicPr>
        <p:blipFill rotWithShape="1">
          <a:blip r:embed="rId2"/>
          <a:srcRect t="19678" r="-1" b="297"/>
          <a:stretch/>
        </p:blipFill>
        <p:spPr>
          <a:xfrm>
            <a:off x="20" y="1"/>
            <a:ext cx="6443642" cy="3209924"/>
          </a:xfrm>
          <a:prstGeom prst="rect">
            <a:avLst/>
          </a:prstGeom>
        </p:spPr>
      </p:pic>
      <p:pic>
        <p:nvPicPr>
          <p:cNvPr id="6" name="Picture 5">
            <a:extLst>
              <a:ext uri="{FF2B5EF4-FFF2-40B4-BE49-F238E27FC236}">
                <a16:creationId xmlns:a16="http://schemas.microsoft.com/office/drawing/2014/main" id="{35F82EC8-0AFB-ECF2-0721-1C95EB46C9F6}"/>
              </a:ext>
            </a:extLst>
          </p:cNvPr>
          <p:cNvPicPr>
            <a:picLocks noChangeAspect="1"/>
          </p:cNvPicPr>
          <p:nvPr/>
        </p:nvPicPr>
        <p:blipFill rotWithShape="1">
          <a:blip r:embed="rId3"/>
          <a:srcRect t="8316" r="-1" b="-1"/>
          <a:stretch/>
        </p:blipFill>
        <p:spPr>
          <a:xfrm>
            <a:off x="20" y="3209924"/>
            <a:ext cx="6443642" cy="3648076"/>
          </a:xfrm>
          <a:prstGeom prst="rect">
            <a:avLst/>
          </a:prstGeom>
        </p:spPr>
      </p:pic>
      <p:cxnSp>
        <p:nvCxnSpPr>
          <p:cNvPr id="13" name="Straight Connector 12">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209925"/>
            <a:ext cx="976312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9692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TotalTime>
  <Words>745</Words>
  <Application>Microsoft Office PowerPoint</Application>
  <PresentationFormat>Widescreen</PresentationFormat>
  <Paragraphs>52</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Aptos</vt:lpstr>
      <vt:lpstr>Aptos Display</vt:lpstr>
      <vt:lpstr>Arial</vt:lpstr>
      <vt:lpstr>Avenir Next LT Pro</vt:lpstr>
      <vt:lpstr>Calibri</vt:lpstr>
      <vt:lpstr>Times New Roman</vt:lpstr>
      <vt:lpstr>Wingdings</vt:lpstr>
      <vt:lpstr>Office Theme</vt:lpstr>
      <vt:lpstr>Interesting special effects on color images</vt:lpstr>
      <vt:lpstr>1. Introduction</vt:lpstr>
      <vt:lpstr>2. Bibliographical study</vt:lpstr>
      <vt:lpstr>3. Methods</vt:lpstr>
      <vt:lpstr>PowerPoint Presentation</vt:lpstr>
      <vt:lpstr>PowerPoint Presentation</vt:lpstr>
      <vt:lpstr>PowerPoint Presentation</vt:lpstr>
      <vt:lpstr>4. Experimental results 4.1 Sepia effect</vt:lpstr>
      <vt:lpstr>4.2 Rainbow effect</vt:lpstr>
      <vt:lpstr>4.3 Mosaic effect</vt:lpstr>
      <vt:lpstr>4.4 Oil painting effect</vt:lpstr>
      <vt:lpstr>4.5 Drama effect with vignette</vt:lpstr>
      <vt:lpstr>4.6 Glass anaglyph effect</vt:lpstr>
      <vt:lpstr>4.7 Cross waves effect </vt:lpstr>
      <vt:lpstr>4.8 Pencil sketch effect</vt:lpstr>
      <vt:lpstr>4.9 Psychedelic glitch effect</vt:lpstr>
      <vt:lpstr>4.10 Negative with red edge effect</vt:lpstr>
      <vt:lpstr>5.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Interesting special effects on color images</dc:title>
  <dc:creator>Maria Mihaela Bradea</dc:creator>
  <cp:lastModifiedBy>Maria Mihaela Bradea</cp:lastModifiedBy>
  <cp:revision>2</cp:revision>
  <dcterms:created xsi:type="dcterms:W3CDTF">2024-03-25T06:15:55Z</dcterms:created>
  <dcterms:modified xsi:type="dcterms:W3CDTF">2024-06-01T18:41:17Z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b58b62f-6f94-46bd-8089-18e64b0a9abb_Enabled">
    <vt:lpwstr>true</vt:lpwstr>
  </property>
  <property fmtid="{D5CDD505-2E9C-101B-9397-08002B2CF9AE}" pid="3" name="MSIP_Label_5b58b62f-6f94-46bd-8089-18e64b0a9abb_SetDate">
    <vt:lpwstr>2024-03-25T07:16:17Z</vt:lpwstr>
  </property>
  <property fmtid="{D5CDD505-2E9C-101B-9397-08002B2CF9AE}" pid="4" name="MSIP_Label_5b58b62f-6f94-46bd-8089-18e64b0a9abb_Method">
    <vt:lpwstr>Standard</vt:lpwstr>
  </property>
  <property fmtid="{D5CDD505-2E9C-101B-9397-08002B2CF9AE}" pid="5" name="MSIP_Label_5b58b62f-6f94-46bd-8089-18e64b0a9abb_Name">
    <vt:lpwstr>defa4170-0d19-0005-0004-bc88714345d2</vt:lpwstr>
  </property>
  <property fmtid="{D5CDD505-2E9C-101B-9397-08002B2CF9AE}" pid="6" name="MSIP_Label_5b58b62f-6f94-46bd-8089-18e64b0a9abb_SiteId">
    <vt:lpwstr>a6eb79fa-c4a9-4cce-818d-b85274d15305</vt:lpwstr>
  </property>
  <property fmtid="{D5CDD505-2E9C-101B-9397-08002B2CF9AE}" pid="7" name="MSIP_Label_5b58b62f-6f94-46bd-8089-18e64b0a9abb_ActionId">
    <vt:lpwstr>488d2de3-2549-47b4-8eb2-e21ae6e344a2</vt:lpwstr>
  </property>
  <property fmtid="{D5CDD505-2E9C-101B-9397-08002B2CF9AE}" pid="8" name="MSIP_Label_5b58b62f-6f94-46bd-8089-18e64b0a9abb_ContentBits">
    <vt:lpwstr>0</vt:lpwstr>
  </property>
</Properties>
</file>